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5" r:id="rId4"/>
  </p:sldMasterIdLst>
  <p:notesMasterIdLst>
    <p:notesMasterId r:id="rId11"/>
  </p:notesMasterIdLst>
  <p:handoutMasterIdLst>
    <p:handoutMasterId r:id="rId12"/>
  </p:handoutMasterIdLst>
  <p:sldIdLst>
    <p:sldId id="881" r:id="rId5"/>
    <p:sldId id="873" r:id="rId6"/>
    <p:sldId id="871" r:id="rId7"/>
    <p:sldId id="791" r:id="rId8"/>
    <p:sldId id="878" r:id="rId9"/>
    <p:sldId id="883" r:id="rId10"/>
  </p:sldIdLst>
  <p:sldSz cx="9144000" cy="6858000" type="screen4x3"/>
  <p:notesSz cx="6794500" cy="9906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98" userDrawn="1">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37E1099-4B9E-5EDD-0BDA-C3BE7294B0FF}" name="CRISTINA ALLENDE" initials="CA" userId="S::callende@subrei.gob.cl::c7449b29-b667-43fd-9062-865dada4f4b4" providerId="AD"/>
  <p188:author id="{C11DFFAC-BB35-2A1C-8628-20038AB47716}" name="CHRISTIAN FRESARD" initials="CF" userId="S::cfresard@subrei.gob.cl::8acae507-60d3-4207-90d1-4b35fc8339f8" providerId="AD"/>
  <p188:author id="{19AE03D2-B18D-09FC-08FF-D9CEE51562AE}" name="PABLO ANDRES URRIA" initials="PU" userId="S::purria@subrei.gob.cl::3186750f-3f10-4c82-813b-7be45dcac07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Mathias Francke Schnarbach" initials="MFS" lastIdx="3" clrIdx="0"/>
  <p:cmAuthor id="1" name="JUAN LUIS LUNA CASTILLO" initials="JLLC"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A16"/>
    <a:srgbClr val="20345F"/>
    <a:srgbClr val="007096"/>
    <a:srgbClr val="F7BF4F"/>
    <a:srgbClr val="DDD9C3"/>
    <a:srgbClr val="002060"/>
    <a:srgbClr val="E94860"/>
    <a:srgbClr val="582A04"/>
    <a:srgbClr val="57C6D5"/>
    <a:srgbClr val="61393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C4B1156A-380E-4F78-BDF5-A606A8083BF9}" styleName="Estilo medio 4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24" autoAdjust="0"/>
    <p:restoredTop sz="94061" autoAdjust="0"/>
  </p:normalViewPr>
  <p:slideViewPr>
    <p:cSldViewPr>
      <p:cViewPr varScale="1">
        <p:scale>
          <a:sx n="112" d="100"/>
          <a:sy n="112" d="100"/>
        </p:scale>
        <p:origin x="1542" y="78"/>
      </p:cViewPr>
      <p:guideLst>
        <p:guide orient="horz" pos="1298"/>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commentAuthors" Target="commentAuthor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44899" cy="495639"/>
          </a:xfrm>
          <a:prstGeom prst="rect">
            <a:avLst/>
          </a:prstGeom>
        </p:spPr>
        <p:txBody>
          <a:bodyPr vert="horz" lIns="91432" tIns="45716" rIns="91432" bIns="45716" rtlCol="0"/>
          <a:lstStyle>
            <a:lvl1pPr algn="l">
              <a:defRPr sz="1200"/>
            </a:lvl1pPr>
          </a:lstStyle>
          <a:p>
            <a:endParaRPr lang="es-CL" dirty="0"/>
          </a:p>
        </p:txBody>
      </p:sp>
      <p:sp>
        <p:nvSpPr>
          <p:cNvPr id="3" name="Date Placeholder 2"/>
          <p:cNvSpPr>
            <a:spLocks noGrp="1"/>
          </p:cNvSpPr>
          <p:nvPr>
            <p:ph type="dt" sz="quarter" idx="1"/>
          </p:nvPr>
        </p:nvSpPr>
        <p:spPr>
          <a:xfrm>
            <a:off x="3848063" y="0"/>
            <a:ext cx="2944899" cy="495639"/>
          </a:xfrm>
          <a:prstGeom prst="rect">
            <a:avLst/>
          </a:prstGeom>
        </p:spPr>
        <p:txBody>
          <a:bodyPr vert="horz" lIns="91432" tIns="45716" rIns="91432" bIns="45716" rtlCol="0"/>
          <a:lstStyle>
            <a:lvl1pPr algn="r">
              <a:defRPr sz="1200"/>
            </a:lvl1pPr>
          </a:lstStyle>
          <a:p>
            <a:fld id="{2EB12414-5BB5-46DF-BDA7-A10C956AC0CB}" type="datetimeFigureOut">
              <a:rPr lang="es-CL" smtClean="0"/>
              <a:pPr/>
              <a:t>10-12-2024</a:t>
            </a:fld>
            <a:endParaRPr lang="es-CL" dirty="0"/>
          </a:p>
        </p:txBody>
      </p:sp>
      <p:sp>
        <p:nvSpPr>
          <p:cNvPr id="4" name="Footer Placeholder 3"/>
          <p:cNvSpPr>
            <a:spLocks noGrp="1"/>
          </p:cNvSpPr>
          <p:nvPr>
            <p:ph type="ftr" sz="quarter" idx="2"/>
          </p:nvPr>
        </p:nvSpPr>
        <p:spPr>
          <a:xfrm>
            <a:off x="2" y="9408670"/>
            <a:ext cx="2944899" cy="495639"/>
          </a:xfrm>
          <a:prstGeom prst="rect">
            <a:avLst/>
          </a:prstGeom>
        </p:spPr>
        <p:txBody>
          <a:bodyPr vert="horz" lIns="91432" tIns="45716" rIns="91432" bIns="45716" rtlCol="0" anchor="b"/>
          <a:lstStyle>
            <a:lvl1pPr algn="l">
              <a:defRPr sz="1200"/>
            </a:lvl1pPr>
          </a:lstStyle>
          <a:p>
            <a:endParaRPr lang="es-CL" dirty="0"/>
          </a:p>
        </p:txBody>
      </p:sp>
      <p:sp>
        <p:nvSpPr>
          <p:cNvPr id="5" name="Slide Number Placeholder 4"/>
          <p:cNvSpPr>
            <a:spLocks noGrp="1"/>
          </p:cNvSpPr>
          <p:nvPr>
            <p:ph type="sldNum" sz="quarter" idx="3"/>
          </p:nvPr>
        </p:nvSpPr>
        <p:spPr>
          <a:xfrm>
            <a:off x="3848063" y="9408670"/>
            <a:ext cx="2944899" cy="495639"/>
          </a:xfrm>
          <a:prstGeom prst="rect">
            <a:avLst/>
          </a:prstGeom>
        </p:spPr>
        <p:txBody>
          <a:bodyPr vert="horz" lIns="91432" tIns="45716" rIns="91432" bIns="45716" rtlCol="0" anchor="b"/>
          <a:lstStyle>
            <a:lvl1pPr algn="r">
              <a:defRPr sz="1200"/>
            </a:lvl1pPr>
          </a:lstStyle>
          <a:p>
            <a:fld id="{BE2AF2E4-DF02-49BA-8014-96F75FD537C0}" type="slidenum">
              <a:rPr lang="es-CL" smtClean="0"/>
              <a:pPr/>
              <a:t>‹Nº›</a:t>
            </a:fld>
            <a:endParaRPr lang="es-CL" dirty="0"/>
          </a:p>
        </p:txBody>
      </p:sp>
    </p:spTree>
    <p:extLst>
      <p:ext uri="{BB962C8B-B14F-4D97-AF65-F5344CB8AC3E}">
        <p14:creationId xmlns:p14="http://schemas.microsoft.com/office/powerpoint/2010/main" val="42226521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1 Marcador de encabezado"/>
          <p:cNvSpPr txBox="1">
            <a:spLocks noGrp="1"/>
          </p:cNvSpPr>
          <p:nvPr>
            <p:ph type="hdr" sz="quarter"/>
          </p:nvPr>
        </p:nvSpPr>
        <p:spPr>
          <a:xfrm>
            <a:off x="3" y="0"/>
            <a:ext cx="2944283" cy="495300"/>
          </a:xfrm>
          <a:prstGeom prst="rect">
            <a:avLst/>
          </a:prstGeom>
          <a:noFill/>
          <a:ln>
            <a:noFill/>
          </a:ln>
        </p:spPr>
        <p:txBody>
          <a:bodyPr vert="horz" wrap="square" lIns="93168" tIns="46584" rIns="93168" bIns="46584" anchor="t" anchorCtr="0" compatLnSpc="1"/>
          <a:lstStyle>
            <a:lvl1pPr marL="0" marR="0" lvl="0" indent="0" algn="l" defTabSz="931688" rtl="0" fontAlgn="auto" hangingPunct="1">
              <a:lnSpc>
                <a:spcPct val="100000"/>
              </a:lnSpc>
              <a:spcBef>
                <a:spcPts val="0"/>
              </a:spcBef>
              <a:spcAft>
                <a:spcPts val="0"/>
              </a:spcAft>
              <a:buNone/>
              <a:tabLst/>
              <a:defRPr lang="es-ES" sz="1200" b="0" i="0" u="none" strike="noStrike" kern="1200" cap="none" spc="0" baseline="0">
                <a:solidFill>
                  <a:srgbClr val="000000"/>
                </a:solidFill>
                <a:uFillTx/>
                <a:latin typeface="Calibri"/>
              </a:defRPr>
            </a:lvl1pPr>
          </a:lstStyle>
          <a:p>
            <a:pPr lvl="0"/>
            <a:endParaRPr lang="es-ES" dirty="0"/>
          </a:p>
        </p:txBody>
      </p:sp>
      <p:sp>
        <p:nvSpPr>
          <p:cNvPr id="3" name="2 Marcador de fecha"/>
          <p:cNvSpPr txBox="1">
            <a:spLocks noGrp="1"/>
          </p:cNvSpPr>
          <p:nvPr>
            <p:ph type="dt" idx="1"/>
          </p:nvPr>
        </p:nvSpPr>
        <p:spPr>
          <a:xfrm>
            <a:off x="3848643" y="0"/>
            <a:ext cx="2944283" cy="495300"/>
          </a:xfrm>
          <a:prstGeom prst="rect">
            <a:avLst/>
          </a:prstGeom>
          <a:noFill/>
          <a:ln>
            <a:noFill/>
          </a:ln>
        </p:spPr>
        <p:txBody>
          <a:bodyPr vert="horz" wrap="square" lIns="93168" tIns="46584" rIns="93168" bIns="46584" anchor="t" anchorCtr="0" compatLnSpc="1"/>
          <a:lstStyle>
            <a:lvl1pPr marL="0" marR="0" lvl="0" indent="0" algn="r" defTabSz="931688" rtl="0" fontAlgn="auto" hangingPunct="1">
              <a:lnSpc>
                <a:spcPct val="100000"/>
              </a:lnSpc>
              <a:spcBef>
                <a:spcPts val="0"/>
              </a:spcBef>
              <a:spcAft>
                <a:spcPts val="0"/>
              </a:spcAft>
              <a:buNone/>
              <a:tabLst/>
              <a:defRPr lang="es-ES" sz="1200" b="0" i="0" u="none" strike="noStrike" kern="1200" cap="none" spc="0" baseline="0">
                <a:solidFill>
                  <a:srgbClr val="000000"/>
                </a:solidFill>
                <a:uFillTx/>
                <a:latin typeface="Calibri"/>
              </a:defRPr>
            </a:lvl1pPr>
          </a:lstStyle>
          <a:p>
            <a:pPr lvl="0"/>
            <a:fld id="{19C17DD5-C819-46F6-9B39-ECE3F56C2BC2}" type="datetime1">
              <a:rPr lang="es-ES"/>
              <a:pPr lvl="0"/>
              <a:t>10/12/2024</a:t>
            </a:fld>
            <a:endParaRPr lang="es-ES" dirty="0"/>
          </a:p>
        </p:txBody>
      </p:sp>
      <p:sp>
        <p:nvSpPr>
          <p:cNvPr id="4" name="3 Marcador de imagen de diapositiva"/>
          <p:cNvSpPr>
            <a:spLocks noGrp="1" noRot="1" noChangeAspect="1"/>
          </p:cNvSpPr>
          <p:nvPr>
            <p:ph type="sldImg" idx="2"/>
          </p:nvPr>
        </p:nvSpPr>
        <p:spPr>
          <a:xfrm>
            <a:off x="920750" y="742950"/>
            <a:ext cx="4953000" cy="3714750"/>
          </a:xfrm>
          <a:prstGeom prst="rect">
            <a:avLst/>
          </a:prstGeom>
          <a:noFill/>
          <a:ln w="12701">
            <a:solidFill>
              <a:srgbClr val="000000"/>
            </a:solidFill>
            <a:prstDash val="solid"/>
          </a:ln>
        </p:spPr>
      </p:sp>
      <p:sp>
        <p:nvSpPr>
          <p:cNvPr id="5" name="4 Marcador de notas"/>
          <p:cNvSpPr txBox="1">
            <a:spLocks noGrp="1"/>
          </p:cNvSpPr>
          <p:nvPr>
            <p:ph type="body" sz="quarter" idx="3"/>
          </p:nvPr>
        </p:nvSpPr>
        <p:spPr>
          <a:xfrm>
            <a:off x="679451" y="4705350"/>
            <a:ext cx="5435600" cy="4457700"/>
          </a:xfrm>
          <a:prstGeom prst="rect">
            <a:avLst/>
          </a:prstGeom>
          <a:noFill/>
          <a:ln>
            <a:noFill/>
          </a:ln>
        </p:spPr>
        <p:txBody>
          <a:bodyPr vert="horz" wrap="square" lIns="93168" tIns="46584" rIns="93168" bIns="46584" anchor="t" anchorCtr="0" compatLnSpc="1"/>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txBox="1">
            <a:spLocks noGrp="1"/>
          </p:cNvSpPr>
          <p:nvPr>
            <p:ph type="ftr" sz="quarter" idx="4"/>
          </p:nvPr>
        </p:nvSpPr>
        <p:spPr>
          <a:xfrm>
            <a:off x="3" y="9408975"/>
            <a:ext cx="2944283" cy="495300"/>
          </a:xfrm>
          <a:prstGeom prst="rect">
            <a:avLst/>
          </a:prstGeom>
          <a:noFill/>
          <a:ln>
            <a:noFill/>
          </a:ln>
        </p:spPr>
        <p:txBody>
          <a:bodyPr vert="horz" wrap="square" lIns="93168" tIns="46584" rIns="93168" bIns="46584" anchor="b" anchorCtr="0" compatLnSpc="1"/>
          <a:lstStyle>
            <a:lvl1pPr marL="0" marR="0" lvl="0" indent="0" algn="l" defTabSz="931688" rtl="0" fontAlgn="auto" hangingPunct="1">
              <a:lnSpc>
                <a:spcPct val="100000"/>
              </a:lnSpc>
              <a:spcBef>
                <a:spcPts val="0"/>
              </a:spcBef>
              <a:spcAft>
                <a:spcPts val="0"/>
              </a:spcAft>
              <a:buNone/>
              <a:tabLst/>
              <a:defRPr lang="es-ES" sz="1200" b="0" i="0" u="none" strike="noStrike" kern="1200" cap="none" spc="0" baseline="0">
                <a:solidFill>
                  <a:srgbClr val="000000"/>
                </a:solidFill>
                <a:uFillTx/>
                <a:latin typeface="Calibri"/>
              </a:defRPr>
            </a:lvl1pPr>
          </a:lstStyle>
          <a:p>
            <a:pPr lvl="0"/>
            <a:endParaRPr lang="es-ES" dirty="0"/>
          </a:p>
        </p:txBody>
      </p:sp>
      <p:sp>
        <p:nvSpPr>
          <p:cNvPr id="7" name="6 Marcador de número de diapositiva"/>
          <p:cNvSpPr txBox="1">
            <a:spLocks noGrp="1"/>
          </p:cNvSpPr>
          <p:nvPr>
            <p:ph type="sldNum" sz="quarter" idx="5"/>
          </p:nvPr>
        </p:nvSpPr>
        <p:spPr>
          <a:xfrm>
            <a:off x="3848643" y="9408975"/>
            <a:ext cx="2944283" cy="495300"/>
          </a:xfrm>
          <a:prstGeom prst="rect">
            <a:avLst/>
          </a:prstGeom>
          <a:noFill/>
          <a:ln>
            <a:noFill/>
          </a:ln>
        </p:spPr>
        <p:txBody>
          <a:bodyPr vert="horz" wrap="square" lIns="93168" tIns="46584" rIns="93168" bIns="46584" anchor="b" anchorCtr="0" compatLnSpc="1"/>
          <a:lstStyle>
            <a:lvl1pPr marL="0" marR="0" lvl="0" indent="0" algn="r" defTabSz="931688" rtl="0" fontAlgn="auto" hangingPunct="1">
              <a:lnSpc>
                <a:spcPct val="100000"/>
              </a:lnSpc>
              <a:spcBef>
                <a:spcPts val="0"/>
              </a:spcBef>
              <a:spcAft>
                <a:spcPts val="0"/>
              </a:spcAft>
              <a:buNone/>
              <a:tabLst/>
              <a:defRPr lang="es-ES" sz="1200" b="0" i="0" u="none" strike="noStrike" kern="1200" cap="none" spc="0" baseline="0">
                <a:solidFill>
                  <a:srgbClr val="000000"/>
                </a:solidFill>
                <a:uFillTx/>
                <a:latin typeface="Calibri"/>
              </a:defRPr>
            </a:lvl1pPr>
          </a:lstStyle>
          <a:p>
            <a:pPr lvl="0"/>
            <a:fld id="{A10D365D-D750-4CEC-96A7-77C56D9AA609}" type="slidenum">
              <a:rPr/>
              <a:pPr lvl="0"/>
              <a:t>‹Nº›</a:t>
            </a:fld>
            <a:endParaRPr lang="es-ES" dirty="0"/>
          </a:p>
        </p:txBody>
      </p:sp>
    </p:spTree>
    <p:extLst>
      <p:ext uri="{BB962C8B-B14F-4D97-AF65-F5344CB8AC3E}">
        <p14:creationId xmlns:p14="http://schemas.microsoft.com/office/powerpoint/2010/main" val="1446275236"/>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400"/>
      </a:spcBef>
      <a:spcAft>
        <a:spcPts val="0"/>
      </a:spcAft>
      <a:buNone/>
      <a:tabLst/>
      <a:defRPr lang="es-ES"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400"/>
      </a:spcBef>
      <a:spcAft>
        <a:spcPts val="0"/>
      </a:spcAft>
      <a:buNone/>
      <a:tabLst/>
      <a:defRPr lang="es-ES"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400"/>
      </a:spcBef>
      <a:spcAft>
        <a:spcPts val="0"/>
      </a:spcAft>
      <a:buNone/>
      <a:tabLst/>
      <a:defRPr lang="es-ES"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400"/>
      </a:spcBef>
      <a:spcAft>
        <a:spcPts val="0"/>
      </a:spcAft>
      <a:buNone/>
      <a:tabLst/>
      <a:defRPr lang="es-ES"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400"/>
      </a:spcBef>
      <a:spcAft>
        <a:spcPts val="0"/>
      </a:spcAft>
      <a:buNone/>
      <a:tabLst/>
      <a:defRPr lang="es-E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pPr lvl="0"/>
            <a:fld id="{A10D365D-D750-4CEC-96A7-77C56D9AA609}" type="slidenum">
              <a:rPr lang="es-CL" smtClean="0"/>
              <a:pPr lvl="0"/>
              <a:t>2</a:t>
            </a:fld>
            <a:endParaRPr lang="es-CL" dirty="0"/>
          </a:p>
        </p:txBody>
      </p:sp>
    </p:spTree>
    <p:extLst>
      <p:ext uri="{BB962C8B-B14F-4D97-AF65-F5344CB8AC3E}">
        <p14:creationId xmlns:p14="http://schemas.microsoft.com/office/powerpoint/2010/main" val="65621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n-U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a:p>
        </p:txBody>
      </p:sp>
      <p:sp>
        <p:nvSpPr>
          <p:cNvPr id="4" name="3 Marcador de fecha"/>
          <p:cNvSpPr>
            <a:spLocks noGrp="1"/>
          </p:cNvSpPr>
          <p:nvPr>
            <p:ph type="dt" sz="half" idx="10"/>
          </p:nvPr>
        </p:nvSpPr>
        <p:spPr/>
        <p:txBody>
          <a:bodyPr/>
          <a:lstStyle/>
          <a:p>
            <a:fld id="{F19FC478-C854-4176-A63D-6008C4EAD1B2}" type="datetime1">
              <a:rPr lang="es-CL" smtClean="0">
                <a:solidFill>
                  <a:prstClr val="black">
                    <a:tint val="75000"/>
                  </a:prstClr>
                </a:solidFill>
              </a:rPr>
              <a:pPr/>
              <a:t>10-12-2024</a:t>
            </a:fld>
            <a:endParaRPr lang="en-U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n-U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0CCC5A4F-35F8-4272-9F9F-6BC9987EF928}"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1688709138"/>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fecha"/>
          <p:cNvSpPr>
            <a:spLocks noGrp="1"/>
          </p:cNvSpPr>
          <p:nvPr>
            <p:ph type="dt" sz="half" idx="10"/>
          </p:nvPr>
        </p:nvSpPr>
        <p:spPr/>
        <p:txBody>
          <a:bodyPr/>
          <a:lstStyle/>
          <a:p>
            <a:fld id="{D8B46931-1482-41F0-92C8-B38FED167BF0}" type="datetime1">
              <a:rPr lang="es-CL" smtClean="0">
                <a:solidFill>
                  <a:prstClr val="black">
                    <a:tint val="75000"/>
                  </a:prstClr>
                </a:solidFill>
              </a:rPr>
              <a:pPr/>
              <a:t>10-12-2024</a:t>
            </a:fld>
            <a:endParaRPr lang="en-U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n-U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0CCC5A4F-35F8-4272-9F9F-6BC9987EF928}"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1033303341"/>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n-U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432E8444-6EE8-4F73-ACB4-072763C5E296}" type="datetime1">
              <a:rPr lang="es-CL" smtClean="0">
                <a:solidFill>
                  <a:prstClr val="black">
                    <a:tint val="75000"/>
                  </a:prstClr>
                </a:solidFill>
              </a:rPr>
              <a:pPr/>
              <a:t>10-12-2024</a:t>
            </a:fld>
            <a:endParaRPr lang="en-U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n-U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0CCC5A4F-35F8-4272-9F9F-6BC9987EF928}"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3328547761"/>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4 Marcador de fecha"/>
          <p:cNvSpPr>
            <a:spLocks noGrp="1"/>
          </p:cNvSpPr>
          <p:nvPr>
            <p:ph type="dt" sz="half" idx="10"/>
          </p:nvPr>
        </p:nvSpPr>
        <p:spPr/>
        <p:txBody>
          <a:bodyPr/>
          <a:lstStyle/>
          <a:p>
            <a:fld id="{F2E69697-3D79-4B81-B219-6C2F77347AA3}" type="datetime1">
              <a:rPr lang="es-CL" smtClean="0">
                <a:solidFill>
                  <a:prstClr val="black">
                    <a:tint val="75000"/>
                  </a:prstClr>
                </a:solidFill>
              </a:rPr>
              <a:pPr/>
              <a:t>10-12-2024</a:t>
            </a:fld>
            <a:endParaRPr lang="en-U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n-U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0CCC5A4F-35F8-4272-9F9F-6BC9987EF928}"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2448312262"/>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6 Marcador de fecha"/>
          <p:cNvSpPr>
            <a:spLocks noGrp="1"/>
          </p:cNvSpPr>
          <p:nvPr>
            <p:ph type="dt" sz="half" idx="10"/>
          </p:nvPr>
        </p:nvSpPr>
        <p:spPr/>
        <p:txBody>
          <a:bodyPr/>
          <a:lstStyle/>
          <a:p>
            <a:fld id="{A60ABF34-569E-458F-9A26-B54DE26CFD67}" type="datetime1">
              <a:rPr lang="es-CL" smtClean="0">
                <a:solidFill>
                  <a:prstClr val="black">
                    <a:tint val="75000"/>
                  </a:prstClr>
                </a:solidFill>
              </a:rPr>
              <a:pPr/>
              <a:t>10-12-2024</a:t>
            </a:fld>
            <a:endParaRPr lang="en-US" dirty="0">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n-US" dirty="0">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0CCC5A4F-35F8-4272-9F9F-6BC9987EF928}"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4073217191"/>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fecha"/>
          <p:cNvSpPr>
            <a:spLocks noGrp="1"/>
          </p:cNvSpPr>
          <p:nvPr>
            <p:ph type="dt" sz="half" idx="10"/>
          </p:nvPr>
        </p:nvSpPr>
        <p:spPr/>
        <p:txBody>
          <a:bodyPr/>
          <a:lstStyle/>
          <a:p>
            <a:fld id="{D8D9F507-F688-4070-88B4-FA24D671E452}" type="datetime1">
              <a:rPr lang="es-CL" smtClean="0">
                <a:solidFill>
                  <a:prstClr val="black">
                    <a:tint val="75000"/>
                  </a:prstClr>
                </a:solidFill>
              </a:rPr>
              <a:pPr/>
              <a:t>10-12-2024</a:t>
            </a:fld>
            <a:endParaRPr lang="en-US" dirty="0">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n-US" dirty="0">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0CCC5A4F-35F8-4272-9F9F-6BC9987EF928}"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1932306393"/>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DA432AEB-79DE-44BA-9C24-70B876CC3EBB}" type="datetime1">
              <a:rPr lang="es-CL" smtClean="0">
                <a:solidFill>
                  <a:prstClr val="black">
                    <a:tint val="75000"/>
                  </a:prstClr>
                </a:solidFill>
              </a:rPr>
              <a:pPr/>
              <a:t>10-12-2024</a:t>
            </a:fld>
            <a:endParaRPr lang="en-US" dirty="0">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n-US" dirty="0">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0CCC5A4F-35F8-4272-9F9F-6BC9987EF928}"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1275167457"/>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n-U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7DE9A430-ADE1-4172-94C1-16DF559B408D}" type="datetime1">
              <a:rPr lang="es-CL" smtClean="0">
                <a:solidFill>
                  <a:prstClr val="black">
                    <a:tint val="75000"/>
                  </a:prstClr>
                </a:solidFill>
              </a:rPr>
              <a:pPr/>
              <a:t>10-12-2024</a:t>
            </a:fld>
            <a:endParaRPr lang="en-U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n-U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0CCC5A4F-35F8-4272-9F9F-6BC9987EF928}"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2884046546"/>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203C86F8-B9C2-4B99-B71A-CBF3C2C656DA}" type="datetime1">
              <a:rPr lang="es-CL" smtClean="0">
                <a:solidFill>
                  <a:prstClr val="black">
                    <a:tint val="75000"/>
                  </a:prstClr>
                </a:solidFill>
              </a:rPr>
              <a:pPr/>
              <a:t>10-12-2024</a:t>
            </a:fld>
            <a:endParaRPr lang="en-US" dirty="0">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n-US" dirty="0">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0CCC5A4F-35F8-4272-9F9F-6BC9987EF928}"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1898209401"/>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fecha"/>
          <p:cNvSpPr>
            <a:spLocks noGrp="1"/>
          </p:cNvSpPr>
          <p:nvPr>
            <p:ph type="dt" sz="half" idx="10"/>
          </p:nvPr>
        </p:nvSpPr>
        <p:spPr/>
        <p:txBody>
          <a:bodyPr/>
          <a:lstStyle/>
          <a:p>
            <a:fld id="{8B8B4EC1-E5BC-4019-BB90-3BA8F5E10B1C}" type="datetime1">
              <a:rPr lang="es-CL" smtClean="0">
                <a:solidFill>
                  <a:prstClr val="black">
                    <a:tint val="75000"/>
                  </a:prstClr>
                </a:solidFill>
              </a:rPr>
              <a:pPr/>
              <a:t>10-12-2024</a:t>
            </a:fld>
            <a:endParaRPr lang="en-U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n-U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0CCC5A4F-35F8-4272-9F9F-6BC9987EF928}"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3300340959"/>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fecha"/>
          <p:cNvSpPr>
            <a:spLocks noGrp="1"/>
          </p:cNvSpPr>
          <p:nvPr>
            <p:ph type="dt" sz="half" idx="10"/>
          </p:nvPr>
        </p:nvSpPr>
        <p:spPr/>
        <p:txBody>
          <a:bodyPr/>
          <a:lstStyle/>
          <a:p>
            <a:fld id="{C43A26C4-B5BF-444D-A997-50CC6BAC635D}" type="datetime1">
              <a:rPr lang="es-CL" smtClean="0">
                <a:solidFill>
                  <a:prstClr val="black">
                    <a:tint val="75000"/>
                  </a:prstClr>
                </a:solidFill>
              </a:rPr>
              <a:pPr/>
              <a:t>10-12-2024</a:t>
            </a:fld>
            <a:endParaRPr lang="en-US" dirty="0">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n-US" dirty="0">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0CCC5A4F-35F8-4272-9F9F-6BC9987EF928}"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1059893774"/>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9751164"/>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3486318"/>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0360352"/>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6112233"/>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7685730"/>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_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8763845"/>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8_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9751164"/>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A233C5-F389-4289-80FD-42B1A417F8A0}" type="datetime1">
              <a:rPr lang="es-CL" smtClean="0">
                <a:solidFill>
                  <a:prstClr val="black">
                    <a:tint val="75000"/>
                  </a:prstClr>
                </a:solidFill>
              </a:rPr>
              <a:pPr/>
              <a:t>10-12-2024</a:t>
            </a:fld>
            <a:endParaRPr lang="en-US" dirty="0">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CC5A4F-35F8-4272-9F9F-6BC9987EF928}"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2449695504"/>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660" r:id="rId12"/>
    <p:sldLayoutId id="2147483725" r:id="rId13"/>
    <p:sldLayoutId id="2147483789" r:id="rId14"/>
    <p:sldLayoutId id="2147483712" r:id="rId15"/>
    <p:sldLayoutId id="2147483738" r:id="rId16"/>
    <p:sldLayoutId id="2147483751" r:id="rId17"/>
    <p:sldLayoutId id="2147483673" r:id="rId18"/>
  </p:sldLayoutIdLst>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Layout" Target="../slideLayouts/slideLayout1.xml"/><Relationship Id="rId5" Type="http://schemas.openxmlformats.org/officeDocument/2006/relationships/image" Target="../media/image3.sv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3.sv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Layout" Target="../slideLayouts/slideLayout1.xml"/><Relationship Id="rId5" Type="http://schemas.openxmlformats.org/officeDocument/2006/relationships/image" Target="../media/image3.sv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3.sv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Calendario&#10;&#10;Descripción generada automáticamente">
            <a:extLst>
              <a:ext uri="{FF2B5EF4-FFF2-40B4-BE49-F238E27FC236}">
                <a16:creationId xmlns:a16="http://schemas.microsoft.com/office/drawing/2014/main" id="{3A349854-295A-619A-F4D2-86800653CCE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2576" y="-96098"/>
            <a:ext cx="10869994" cy="6957392"/>
          </a:xfrm>
          <a:prstGeom prst="rect">
            <a:avLst/>
          </a:prstGeom>
        </p:spPr>
      </p:pic>
      <p:pic>
        <p:nvPicPr>
          <p:cNvPr id="7" name="Gráfico 6">
            <a:extLst>
              <a:ext uri="{FF2B5EF4-FFF2-40B4-BE49-F238E27FC236}">
                <a16:creationId xmlns:a16="http://schemas.microsoft.com/office/drawing/2014/main" id="{157F17CA-5FB1-4808-B414-4120AEA57AE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20272" y="5085184"/>
            <a:ext cx="2712807" cy="1932362"/>
          </a:xfrm>
          <a:prstGeom prst="rect">
            <a:avLst/>
          </a:prstGeom>
        </p:spPr>
      </p:pic>
      <p:sp>
        <p:nvSpPr>
          <p:cNvPr id="8" name="CuadroTexto 7">
            <a:extLst>
              <a:ext uri="{FF2B5EF4-FFF2-40B4-BE49-F238E27FC236}">
                <a16:creationId xmlns:a16="http://schemas.microsoft.com/office/drawing/2014/main" id="{264627C8-A027-4BA0-8ECF-F0AE1F85F39E}"/>
              </a:ext>
            </a:extLst>
          </p:cNvPr>
          <p:cNvSpPr txBox="1"/>
          <p:nvPr/>
        </p:nvSpPr>
        <p:spPr>
          <a:xfrm>
            <a:off x="335461" y="5448375"/>
            <a:ext cx="5530176" cy="569387"/>
          </a:xfrm>
          <a:prstGeom prst="rect">
            <a:avLst/>
          </a:prstGeom>
          <a:noFill/>
        </p:spPr>
        <p:txBody>
          <a:bodyPr wrap="square" rtlCol="0">
            <a:spAutoFit/>
          </a:bodyPr>
          <a:lstStyle/>
          <a:p>
            <a:r>
              <a:rPr lang="es-ES" sz="1100" b="1" spc="100" dirty="0">
                <a:solidFill>
                  <a:srgbClr val="F7BF4F"/>
                </a:solidFill>
              </a:rPr>
              <a:t>PABLO URRIA HERING</a:t>
            </a:r>
            <a:endParaRPr lang="es-CL" sz="1100" b="1" spc="100" dirty="0">
              <a:solidFill>
                <a:srgbClr val="F7BF4F"/>
              </a:solidFill>
            </a:endParaRPr>
          </a:p>
          <a:p>
            <a:r>
              <a:rPr lang="es-CL" sz="1000" spc="200" dirty="0">
                <a:solidFill>
                  <a:schemeClr val="bg1"/>
                </a:solidFill>
              </a:rPr>
              <a:t>Jefe Departamento de Asia y Oceanía - Dirección General de Asuntos Económicos Bilaterales</a:t>
            </a:r>
          </a:p>
        </p:txBody>
      </p:sp>
      <p:sp>
        <p:nvSpPr>
          <p:cNvPr id="9" name="CuadroTexto 8">
            <a:extLst>
              <a:ext uri="{FF2B5EF4-FFF2-40B4-BE49-F238E27FC236}">
                <a16:creationId xmlns:a16="http://schemas.microsoft.com/office/drawing/2014/main" id="{85936CDA-FA36-4890-ADB2-1251A8D786AB}"/>
              </a:ext>
            </a:extLst>
          </p:cNvPr>
          <p:cNvSpPr txBox="1"/>
          <p:nvPr/>
        </p:nvSpPr>
        <p:spPr>
          <a:xfrm>
            <a:off x="400951" y="514423"/>
            <a:ext cx="5977801" cy="800219"/>
          </a:xfrm>
          <a:prstGeom prst="rect">
            <a:avLst/>
          </a:prstGeom>
          <a:noFill/>
        </p:spPr>
        <p:txBody>
          <a:bodyPr wrap="square" rtlCol="0">
            <a:spAutoFit/>
          </a:bodyPr>
          <a:lstStyle/>
          <a:p>
            <a:r>
              <a:rPr lang="es-CL" b="1" spc="100" dirty="0">
                <a:solidFill>
                  <a:srgbClr val="F7BF4F"/>
                </a:solidFill>
              </a:rPr>
              <a:t>MODERNIZACIÓN DEL TRATADO DE LIBRE COMERCIO</a:t>
            </a:r>
          </a:p>
          <a:p>
            <a:r>
              <a:rPr lang="es-CL" sz="2800" b="1" dirty="0">
                <a:solidFill>
                  <a:srgbClr val="F7BF4F"/>
                </a:solidFill>
              </a:rPr>
              <a:t>CHILE - COREA DEL SUR</a:t>
            </a:r>
          </a:p>
        </p:txBody>
      </p:sp>
      <p:pic>
        <p:nvPicPr>
          <p:cNvPr id="10" name="Imagen 9">
            <a:extLst>
              <a:ext uri="{FF2B5EF4-FFF2-40B4-BE49-F238E27FC236}">
                <a16:creationId xmlns:a16="http://schemas.microsoft.com/office/drawing/2014/main" id="{9661D2A0-A2DA-4295-A99E-9A2E406A8EE2}"/>
              </a:ext>
            </a:extLst>
          </p:cNvPr>
          <p:cNvPicPr>
            <a:picLocks noChangeAspect="1"/>
          </p:cNvPicPr>
          <p:nvPr/>
        </p:nvPicPr>
        <p:blipFill>
          <a:blip r:embed="rId5"/>
          <a:stretch>
            <a:fillRect/>
          </a:stretch>
        </p:blipFill>
        <p:spPr>
          <a:xfrm>
            <a:off x="467544" y="0"/>
            <a:ext cx="2133785" cy="91448"/>
          </a:xfrm>
          <a:prstGeom prst="rect">
            <a:avLst/>
          </a:prstGeom>
        </p:spPr>
      </p:pic>
      <p:sp>
        <p:nvSpPr>
          <p:cNvPr id="12" name="CuadroTexto 11">
            <a:extLst>
              <a:ext uri="{FF2B5EF4-FFF2-40B4-BE49-F238E27FC236}">
                <a16:creationId xmlns:a16="http://schemas.microsoft.com/office/drawing/2014/main" id="{E4A17A8E-3AD0-4CC4-983F-FB1A147FC714}"/>
              </a:ext>
            </a:extLst>
          </p:cNvPr>
          <p:cNvSpPr txBox="1"/>
          <p:nvPr/>
        </p:nvSpPr>
        <p:spPr>
          <a:xfrm>
            <a:off x="335461" y="6057516"/>
            <a:ext cx="2148307" cy="230832"/>
          </a:xfrm>
          <a:prstGeom prst="rect">
            <a:avLst/>
          </a:prstGeom>
          <a:noFill/>
        </p:spPr>
        <p:txBody>
          <a:bodyPr wrap="square" rtlCol="0">
            <a:spAutoFit/>
          </a:bodyPr>
          <a:lstStyle/>
          <a:p>
            <a:r>
              <a:rPr lang="es-CL" sz="900" spc="600" dirty="0">
                <a:solidFill>
                  <a:schemeClr val="bg1"/>
                </a:solidFill>
              </a:rPr>
              <a:t>DICIEMBRE  2024</a:t>
            </a:r>
          </a:p>
        </p:txBody>
      </p:sp>
    </p:spTree>
    <p:extLst>
      <p:ext uri="{BB962C8B-B14F-4D97-AF65-F5344CB8AC3E}">
        <p14:creationId xmlns:p14="http://schemas.microsoft.com/office/powerpoint/2010/main" val="1544669273"/>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Bandera de color azul con nubes blancas&#10;&#10;Descripción generada automáticamente">
            <a:extLst>
              <a:ext uri="{FF2B5EF4-FFF2-40B4-BE49-F238E27FC236}">
                <a16:creationId xmlns:a16="http://schemas.microsoft.com/office/drawing/2014/main" id="{C22EB73B-90DC-C52B-1F5D-4E9F61A900C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778" r="19639"/>
          <a:stretch/>
        </p:blipFill>
        <p:spPr>
          <a:xfrm>
            <a:off x="0" y="974825"/>
            <a:ext cx="9144000" cy="5883175"/>
          </a:xfrm>
          <a:prstGeom prst="rect">
            <a:avLst/>
          </a:prstGeom>
        </p:spPr>
      </p:pic>
      <p:sp>
        <p:nvSpPr>
          <p:cNvPr id="14" name="Rectángulo 13">
            <a:extLst>
              <a:ext uri="{FF2B5EF4-FFF2-40B4-BE49-F238E27FC236}">
                <a16:creationId xmlns:a16="http://schemas.microsoft.com/office/drawing/2014/main" id="{D06AC820-B701-4019-A6DA-88C994CA856A}"/>
              </a:ext>
            </a:extLst>
          </p:cNvPr>
          <p:cNvSpPr/>
          <p:nvPr/>
        </p:nvSpPr>
        <p:spPr>
          <a:xfrm>
            <a:off x="0" y="974825"/>
            <a:ext cx="9142664" cy="6074454"/>
          </a:xfrm>
          <a:prstGeom prst="rect">
            <a:avLst/>
          </a:prstGeom>
          <a:solidFill>
            <a:srgbClr val="00206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sp>
        <p:nvSpPr>
          <p:cNvPr id="55" name="10 CuadroTexto"/>
          <p:cNvSpPr txBox="1">
            <a:spLocks noChangeArrowheads="1"/>
          </p:cNvSpPr>
          <p:nvPr/>
        </p:nvSpPr>
        <p:spPr bwMode="auto">
          <a:xfrm>
            <a:off x="899592" y="1734482"/>
            <a:ext cx="7144020" cy="3677930"/>
          </a:xfrm>
          <a:prstGeom prst="rect">
            <a:avLst/>
          </a:prstGeom>
          <a:noFill/>
          <a:ln w="9525">
            <a:noFill/>
            <a:miter lim="800000"/>
            <a:headEnd/>
            <a:tailEnd/>
          </a:ln>
        </p:spPr>
        <p:txBody>
          <a:bodyPr wrap="square">
            <a:spAutoFit/>
          </a:bodyPr>
          <a:lstStyle/>
          <a:p>
            <a:pPr fontAlgn="base">
              <a:spcBef>
                <a:spcPct val="0"/>
              </a:spcBef>
              <a:spcAft>
                <a:spcPct val="0"/>
              </a:spcAft>
              <a:defRPr/>
            </a:pPr>
            <a:r>
              <a:rPr lang="es-CL" sz="1200" b="1" dirty="0">
                <a:solidFill>
                  <a:srgbClr val="C8E6EE"/>
                </a:solidFill>
              </a:rPr>
              <a:t>ORIGEN DEL PROCESO</a:t>
            </a:r>
          </a:p>
          <a:p>
            <a:pPr fontAlgn="base">
              <a:spcBef>
                <a:spcPct val="0"/>
              </a:spcBef>
              <a:spcAft>
                <a:spcPct val="0"/>
              </a:spcAft>
              <a:defRPr/>
            </a:pPr>
            <a:endParaRPr lang="es-CL" sz="600" dirty="0">
              <a:solidFill>
                <a:schemeClr val="bg1"/>
              </a:solidFill>
            </a:endParaRPr>
          </a:p>
          <a:p>
            <a:pPr indent="-285750" algn="just" fontAlgn="base">
              <a:spcBef>
                <a:spcPct val="0"/>
              </a:spcBef>
              <a:spcAft>
                <a:spcPct val="0"/>
              </a:spcAft>
              <a:defRPr/>
            </a:pPr>
            <a:r>
              <a:rPr lang="es-ES" sz="1100" dirty="0">
                <a:solidFill>
                  <a:schemeClr val="bg1"/>
                </a:solidFill>
                <a:cs typeface="Arial" charset="0"/>
              </a:rPr>
              <a:t>En noviembre de 2018 ambas Partes acordaron introducir mejoras al acuerdo a través de un proceso de modernización, que permita incluir nuevas disciplinas y ampliar el acceso a mercados de Chile respecto de aquellos productos que quedaron excluidos del TLC original.</a:t>
            </a:r>
            <a:endParaRPr lang="es-CL" sz="1100" dirty="0">
              <a:solidFill>
                <a:schemeClr val="bg1"/>
              </a:solidFill>
              <a:cs typeface="Arial" charset="0"/>
            </a:endParaRPr>
          </a:p>
          <a:p>
            <a:pPr algn="just" fontAlgn="base">
              <a:spcBef>
                <a:spcPct val="0"/>
              </a:spcBef>
              <a:spcAft>
                <a:spcPct val="0"/>
              </a:spcAft>
              <a:defRPr/>
            </a:pPr>
            <a:endParaRPr lang="es-CL" sz="1400" dirty="0">
              <a:solidFill>
                <a:schemeClr val="bg1"/>
              </a:solidFill>
            </a:endParaRPr>
          </a:p>
          <a:p>
            <a:pPr indent="-285750" fontAlgn="base">
              <a:lnSpc>
                <a:spcPct val="150000"/>
              </a:lnSpc>
              <a:spcBef>
                <a:spcPct val="0"/>
              </a:spcBef>
              <a:spcAft>
                <a:spcPct val="0"/>
              </a:spcAft>
              <a:defRPr/>
            </a:pPr>
            <a:r>
              <a:rPr lang="es-CL" sz="1200" b="1" dirty="0">
                <a:solidFill>
                  <a:srgbClr val="C8E6EE"/>
                </a:solidFill>
              </a:rPr>
              <a:t>CAPÍTULOS</a:t>
            </a:r>
          </a:p>
          <a:p>
            <a:pPr indent="-285750" fontAlgn="base">
              <a:spcBef>
                <a:spcPct val="0"/>
              </a:spcBef>
              <a:spcAft>
                <a:spcPct val="0"/>
              </a:spcAft>
              <a:defRPr/>
            </a:pPr>
            <a:endParaRPr lang="es-CL" sz="600" dirty="0">
              <a:solidFill>
                <a:schemeClr val="bg1"/>
              </a:solidFill>
            </a:endParaRPr>
          </a:p>
          <a:p>
            <a:pPr algn="just"/>
            <a:r>
              <a:rPr lang="es-CL" sz="1100" dirty="0">
                <a:solidFill>
                  <a:schemeClr val="bg1"/>
                </a:solidFill>
                <a:cs typeface="Arial" charset="0"/>
              </a:rPr>
              <a:t>Acceso a Mercados, Propiedad Intelectual, Facilitación de Comercio, Economía Digital, Género, Laboral, Medio Ambiente, Anti corrupción y Cooperación (con Anexos en Cadenas Globales de Valor, Cooperación Cultural, y Pymes</a:t>
            </a:r>
            <a:r>
              <a:rPr lang="es-CL" sz="1100" b="1" dirty="0">
                <a:solidFill>
                  <a:schemeClr val="bg1"/>
                </a:solidFill>
                <a:cs typeface="Arial" charset="0"/>
              </a:rPr>
              <a:t>).</a:t>
            </a:r>
          </a:p>
          <a:p>
            <a:pPr indent="-285750" fontAlgn="base">
              <a:spcBef>
                <a:spcPct val="0"/>
              </a:spcBef>
              <a:spcAft>
                <a:spcPct val="0"/>
              </a:spcAft>
              <a:defRPr/>
            </a:pPr>
            <a:endParaRPr lang="es-MX" sz="1600" dirty="0">
              <a:solidFill>
                <a:schemeClr val="bg1"/>
              </a:solidFill>
            </a:endParaRPr>
          </a:p>
          <a:p>
            <a:pPr indent="-285750" fontAlgn="base">
              <a:lnSpc>
                <a:spcPct val="150000"/>
              </a:lnSpc>
              <a:spcBef>
                <a:spcPct val="0"/>
              </a:spcBef>
              <a:spcAft>
                <a:spcPct val="0"/>
              </a:spcAft>
              <a:defRPr/>
            </a:pPr>
            <a:r>
              <a:rPr lang="es-MX" sz="1200" b="1" dirty="0">
                <a:solidFill>
                  <a:srgbClr val="C8E6EE"/>
                </a:solidFill>
              </a:rPr>
              <a:t>PROCESO DE NEGOCIACIÓN</a:t>
            </a:r>
          </a:p>
          <a:p>
            <a:pPr algn="just" fontAlgn="base">
              <a:spcBef>
                <a:spcPct val="0"/>
              </a:spcBef>
              <a:spcAft>
                <a:spcPct val="0"/>
              </a:spcAft>
              <a:defRPr/>
            </a:pPr>
            <a:endParaRPr lang="es-MX" sz="1100" dirty="0">
              <a:solidFill>
                <a:schemeClr val="bg1"/>
              </a:solidFill>
              <a:cs typeface="Arial" charset="0"/>
            </a:endParaRPr>
          </a:p>
          <a:p>
            <a:pPr algn="just" fontAlgn="base">
              <a:spcBef>
                <a:spcPct val="0"/>
              </a:spcBef>
              <a:spcAft>
                <a:spcPct val="0"/>
              </a:spcAft>
              <a:defRPr/>
            </a:pPr>
            <a:r>
              <a:rPr lang="es-MX" sz="1100" dirty="0">
                <a:solidFill>
                  <a:schemeClr val="bg1"/>
                </a:solidFill>
                <a:cs typeface="Arial" charset="0"/>
              </a:rPr>
              <a:t>Se inició el año 2018. </a:t>
            </a:r>
          </a:p>
          <a:p>
            <a:pPr indent="-171450" algn="just" fontAlgn="base">
              <a:spcBef>
                <a:spcPct val="0"/>
              </a:spcBef>
              <a:spcAft>
                <a:spcPct val="0"/>
              </a:spcAft>
              <a:buFont typeface="Arial" panose="020B0604020202020204" pitchFamily="34" charset="0"/>
              <a:buChar char="•"/>
              <a:defRPr/>
            </a:pPr>
            <a:endParaRPr lang="es-MX" sz="1100" dirty="0">
              <a:solidFill>
                <a:schemeClr val="bg1"/>
              </a:solidFill>
              <a:cs typeface="Arial" charset="0"/>
            </a:endParaRPr>
          </a:p>
          <a:p>
            <a:pPr algn="just" fontAlgn="base">
              <a:spcBef>
                <a:spcPct val="0"/>
              </a:spcBef>
              <a:spcAft>
                <a:spcPct val="0"/>
              </a:spcAft>
              <a:defRPr/>
            </a:pPr>
            <a:r>
              <a:rPr lang="es-CL" sz="1100" dirty="0">
                <a:solidFill>
                  <a:schemeClr val="bg1"/>
                </a:solidFill>
                <a:cs typeface="Arial" charset="0"/>
              </a:rPr>
              <a:t>Hasta el momento se han llevado a cabo 9 rondas de negociación. </a:t>
            </a:r>
          </a:p>
          <a:p>
            <a:pPr fontAlgn="base">
              <a:spcBef>
                <a:spcPct val="0"/>
              </a:spcBef>
              <a:spcAft>
                <a:spcPct val="0"/>
              </a:spcAft>
              <a:defRPr/>
            </a:pPr>
            <a:endParaRPr lang="es-CL" sz="1100" dirty="0">
              <a:solidFill>
                <a:schemeClr val="bg1"/>
              </a:solidFill>
              <a:cs typeface="Arial" charset="0"/>
            </a:endParaRPr>
          </a:p>
          <a:p>
            <a:pPr algn="just" fontAlgn="base">
              <a:spcBef>
                <a:spcPct val="0"/>
              </a:spcBef>
              <a:spcAft>
                <a:spcPct val="0"/>
              </a:spcAft>
              <a:defRPr/>
            </a:pPr>
            <a:endParaRPr lang="es-CL" sz="1100" dirty="0">
              <a:solidFill>
                <a:schemeClr val="bg1"/>
              </a:solidFill>
              <a:cs typeface="Arial" charset="0"/>
            </a:endParaRPr>
          </a:p>
          <a:p>
            <a:pPr algn="just" fontAlgn="base">
              <a:spcBef>
                <a:spcPct val="0"/>
              </a:spcBef>
              <a:spcAft>
                <a:spcPct val="0"/>
              </a:spcAft>
              <a:defRPr/>
            </a:pPr>
            <a:endParaRPr lang="es-CL" sz="1100" dirty="0">
              <a:solidFill>
                <a:schemeClr val="bg1"/>
              </a:solidFill>
              <a:cs typeface="Arial" charset="0"/>
            </a:endParaRPr>
          </a:p>
          <a:p>
            <a:pPr indent="-285750" algn="just" fontAlgn="base">
              <a:spcBef>
                <a:spcPct val="0"/>
              </a:spcBef>
              <a:spcAft>
                <a:spcPct val="0"/>
              </a:spcAft>
              <a:buFont typeface="Arial" panose="020B0604020202020204" pitchFamily="34" charset="0"/>
              <a:buChar char="•"/>
              <a:defRPr/>
            </a:pPr>
            <a:endParaRPr lang="es-MX" sz="1100" dirty="0">
              <a:solidFill>
                <a:schemeClr val="bg1"/>
              </a:solidFill>
              <a:cs typeface="Arial" charset="0"/>
            </a:endParaRPr>
          </a:p>
        </p:txBody>
      </p:sp>
      <p:sp>
        <p:nvSpPr>
          <p:cNvPr id="9" name="CuadroTexto 8">
            <a:extLst>
              <a:ext uri="{FF2B5EF4-FFF2-40B4-BE49-F238E27FC236}">
                <a16:creationId xmlns:a16="http://schemas.microsoft.com/office/drawing/2014/main" id="{CF126193-C550-4972-92CA-F3F2E77E3FD6}"/>
              </a:ext>
            </a:extLst>
          </p:cNvPr>
          <p:cNvSpPr txBox="1"/>
          <p:nvPr/>
        </p:nvSpPr>
        <p:spPr>
          <a:xfrm>
            <a:off x="216876" y="230490"/>
            <a:ext cx="8171548" cy="605294"/>
          </a:xfrm>
          <a:prstGeom prst="rect">
            <a:avLst/>
          </a:prstGeom>
          <a:noFill/>
          <a:effectLst/>
        </p:spPr>
        <p:txBody>
          <a:bodyPr wrap="square" rtlCol="0">
            <a:spAutoFit/>
          </a:bodyPr>
          <a:lstStyle/>
          <a:p>
            <a:pPr>
              <a:lnSpc>
                <a:spcPts val="2000"/>
              </a:lnSpc>
            </a:pPr>
            <a:r>
              <a:rPr lang="es-ES_tradnl" sz="2000" b="1" spc="50" dirty="0">
                <a:solidFill>
                  <a:schemeClr val="tx1">
                    <a:lumMod val="65000"/>
                    <a:lumOff val="35000"/>
                  </a:schemeClr>
                </a:solidFill>
              </a:rPr>
              <a:t>Modernización del Acuerdo de Libre Comercio CHILE – COREA DEL SUR</a:t>
            </a:r>
          </a:p>
          <a:p>
            <a:pPr>
              <a:lnSpc>
                <a:spcPts val="2000"/>
              </a:lnSpc>
            </a:pPr>
            <a:r>
              <a:rPr lang="es-CL" dirty="0">
                <a:solidFill>
                  <a:schemeClr val="accent5">
                    <a:lumMod val="75000"/>
                  </a:schemeClr>
                </a:solidFill>
              </a:rPr>
              <a:t>ANTECEDENTES GENERALES</a:t>
            </a:r>
            <a:endParaRPr lang="es-ES_tradnl" sz="2400" dirty="0">
              <a:solidFill>
                <a:schemeClr val="accent5">
                  <a:lumMod val="75000"/>
                </a:schemeClr>
              </a:solidFill>
              <a:latin typeface="Calibri" pitchFamily="34" charset="0"/>
            </a:endParaRPr>
          </a:p>
        </p:txBody>
      </p:sp>
      <p:pic>
        <p:nvPicPr>
          <p:cNvPr id="10" name="Imagen 9">
            <a:extLst>
              <a:ext uri="{FF2B5EF4-FFF2-40B4-BE49-F238E27FC236}">
                <a16:creationId xmlns:a16="http://schemas.microsoft.com/office/drawing/2014/main" id="{A4D5B266-E615-4CDF-A27D-5DA3454109DB}"/>
              </a:ext>
            </a:extLst>
          </p:cNvPr>
          <p:cNvPicPr>
            <a:picLocks noChangeAspect="1"/>
          </p:cNvPicPr>
          <p:nvPr/>
        </p:nvPicPr>
        <p:blipFill>
          <a:blip r:embed="rId4"/>
          <a:stretch>
            <a:fillRect/>
          </a:stretch>
        </p:blipFill>
        <p:spPr>
          <a:xfrm>
            <a:off x="288069" y="0"/>
            <a:ext cx="2133785" cy="91448"/>
          </a:xfrm>
          <a:prstGeom prst="rect">
            <a:avLst/>
          </a:prstGeom>
        </p:spPr>
      </p:pic>
      <p:pic>
        <p:nvPicPr>
          <p:cNvPr id="12" name="Gráfico 11">
            <a:extLst>
              <a:ext uri="{FF2B5EF4-FFF2-40B4-BE49-F238E27FC236}">
                <a16:creationId xmlns:a16="http://schemas.microsoft.com/office/drawing/2014/main" id="{FD626B87-6E82-46A7-AA73-88DEE9EB350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380312" y="5517232"/>
            <a:ext cx="2150812" cy="1532047"/>
          </a:xfrm>
          <a:prstGeom prst="rect">
            <a:avLst/>
          </a:prstGeom>
        </p:spPr>
      </p:pic>
    </p:spTree>
    <p:extLst>
      <p:ext uri="{BB962C8B-B14F-4D97-AF65-F5344CB8AC3E}">
        <p14:creationId xmlns:p14="http://schemas.microsoft.com/office/powerpoint/2010/main" val="2747777136"/>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animal&#10;&#10;Descripción generada automáticamente">
            <a:extLst>
              <a:ext uri="{FF2B5EF4-FFF2-40B4-BE49-F238E27FC236}">
                <a16:creationId xmlns:a16="http://schemas.microsoft.com/office/drawing/2014/main" id="{99274121-A430-3711-26A1-01807AD63FC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0608" y="973753"/>
            <a:ext cx="12279868" cy="5884247"/>
          </a:xfrm>
          <a:prstGeom prst="rect">
            <a:avLst/>
          </a:prstGeom>
        </p:spPr>
      </p:pic>
      <p:sp>
        <p:nvSpPr>
          <p:cNvPr id="6" name="Rectángulo 5">
            <a:extLst>
              <a:ext uri="{FF2B5EF4-FFF2-40B4-BE49-F238E27FC236}">
                <a16:creationId xmlns:a16="http://schemas.microsoft.com/office/drawing/2014/main" id="{3FCC3D08-D706-7D06-E95D-E67645301D46}"/>
              </a:ext>
            </a:extLst>
          </p:cNvPr>
          <p:cNvSpPr/>
          <p:nvPr/>
        </p:nvSpPr>
        <p:spPr>
          <a:xfrm>
            <a:off x="-373986" y="973753"/>
            <a:ext cx="9517986" cy="5884247"/>
          </a:xfrm>
          <a:prstGeom prst="rect">
            <a:avLst/>
          </a:prstGeom>
          <a:solidFill>
            <a:schemeClr val="accent3">
              <a:lumMod val="60000"/>
              <a:lumOff val="40000"/>
              <a:alpha val="5686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Rectángulo 1"/>
          <p:cNvSpPr/>
          <p:nvPr/>
        </p:nvSpPr>
        <p:spPr>
          <a:xfrm>
            <a:off x="216876" y="1412776"/>
            <a:ext cx="6948227" cy="263149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L" sz="1400" b="0" i="0" u="none" strike="noStrike" kern="1200" cap="none" spc="0" normalizeH="0" baseline="0" noProof="0" dirty="0">
              <a:ln>
                <a:noFill/>
              </a:ln>
              <a:solidFill>
                <a:srgbClr val="4F81BD">
                  <a:lumMod val="75000"/>
                </a:srgbClr>
              </a:solidFill>
              <a:effectLst/>
              <a:uLnTx/>
              <a:uFillTx/>
              <a:latin typeface="Calibri"/>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s-CL" sz="1400" b="1" i="0" u="none" strike="noStrike" kern="1200" cap="none" spc="0" normalizeH="0" baseline="0" noProof="0" dirty="0">
                <a:ln>
                  <a:noFill/>
                </a:ln>
                <a:solidFill>
                  <a:srgbClr val="E94860"/>
                </a:solidFill>
                <a:effectLst/>
                <a:uLnTx/>
                <a:uFillTx/>
                <a:latin typeface="Calibri"/>
                <a:ea typeface="+mn-ea"/>
                <a:cs typeface="Arial" charset="0"/>
              </a:rPr>
              <a:t>Objetivo de la Reunión </a:t>
            </a:r>
            <a:r>
              <a:rPr kumimoji="0" lang="es-CL" sz="1400" b="1" i="0" u="none" strike="noStrike" kern="1200" cap="none" spc="0" normalizeH="0" baseline="0" noProof="0" dirty="0" err="1">
                <a:ln>
                  <a:noFill/>
                </a:ln>
                <a:solidFill>
                  <a:srgbClr val="E94860"/>
                </a:solidFill>
                <a:effectLst/>
                <a:uLnTx/>
                <a:uFillTx/>
                <a:latin typeface="Calibri"/>
                <a:ea typeface="+mn-ea"/>
                <a:cs typeface="Arial" charset="0"/>
              </a:rPr>
              <a:t>intersesional</a:t>
            </a:r>
            <a:r>
              <a:rPr kumimoji="0" lang="es-CL" sz="1400" b="1" i="0" u="none" strike="noStrike" kern="1200" cap="none" spc="0" normalizeH="0" baseline="0" noProof="0" dirty="0">
                <a:ln>
                  <a:noFill/>
                </a:ln>
                <a:solidFill>
                  <a:srgbClr val="E94860"/>
                </a:solidFill>
                <a:effectLst/>
                <a:uLnTx/>
                <a:uFillTx/>
                <a:latin typeface="Calibri"/>
                <a:ea typeface="+mn-ea"/>
                <a:cs typeface="Arial" charset="0"/>
              </a:rPr>
              <a:t> de noviembre 2024:</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s-CL" sz="1400" b="1" i="0" u="none" strike="noStrike" kern="1200" cap="none" spc="0" normalizeH="0" baseline="0" noProof="0" dirty="0">
              <a:ln>
                <a:noFill/>
              </a:ln>
              <a:solidFill>
                <a:srgbClr val="E94860"/>
              </a:solidFill>
              <a:effectLst/>
              <a:uLnTx/>
              <a:uFillTx/>
              <a:latin typeface="Calibri"/>
              <a:ea typeface="+mn-ea"/>
              <a:cs typeface="Arial" charset="0"/>
            </a:endParaRPr>
          </a:p>
          <a:p>
            <a:pPr marL="6286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s-ES" sz="1400" b="0" i="0" u="none" strike="noStrike" kern="1200" cap="none" spc="0" normalizeH="0" baseline="0" noProof="0" dirty="0">
              <a:ln>
                <a:noFill/>
              </a:ln>
              <a:solidFill>
                <a:prstClr val="black"/>
              </a:solidFill>
              <a:effectLst/>
              <a:uLnTx/>
              <a:uFillTx/>
              <a:latin typeface="Calibri"/>
              <a:ea typeface="+mn-ea"/>
              <a:cs typeface="+mn-cs"/>
            </a:endParaRPr>
          </a:p>
          <a:p>
            <a:pPr marL="6286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L" sz="1400" dirty="0">
                <a:cs typeface="Arial" charset="0"/>
              </a:rPr>
              <a:t>Acordar un “paquete de cierre”, con el fin de intentar cerrar la negociación sobre la base de lograr un balance entre los principales intereses de ambas partes.</a:t>
            </a:r>
          </a:p>
          <a:p>
            <a:pPr marL="6286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CL" sz="1400" dirty="0">
              <a:cs typeface="Arial" charset="0"/>
            </a:endParaRPr>
          </a:p>
          <a:p>
            <a:pPr marL="6286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CL" sz="1400" dirty="0">
              <a:cs typeface="Arial" charset="0"/>
            </a:endParaRPr>
          </a:p>
          <a:p>
            <a:pPr marL="6286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L" sz="1400" dirty="0">
                <a:cs typeface="Arial" charset="0"/>
              </a:rPr>
              <a:t>En este balance está el interés de Corea por tener un capítulo de cooperación que incluya energía y materias primas y otro anexo relativo a Cadenas Globales vs el interés de Chile en obtener un mejor acceso al mercado de bienes.</a:t>
            </a:r>
          </a:p>
          <a:p>
            <a:pPr marL="6286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s-CL" sz="11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CuadroTexto 12">
            <a:extLst>
              <a:ext uri="{FF2B5EF4-FFF2-40B4-BE49-F238E27FC236}">
                <a16:creationId xmlns:a16="http://schemas.microsoft.com/office/drawing/2014/main" id="{0D6EC1F4-461A-4815-BFBE-4C976B1A8864}"/>
              </a:ext>
            </a:extLst>
          </p:cNvPr>
          <p:cNvSpPr txBox="1"/>
          <p:nvPr/>
        </p:nvSpPr>
        <p:spPr>
          <a:xfrm>
            <a:off x="216876" y="230490"/>
            <a:ext cx="8171548" cy="605294"/>
          </a:xfrm>
          <a:prstGeom prst="rect">
            <a:avLst/>
          </a:prstGeom>
          <a:noFill/>
          <a:effectLst/>
        </p:spPr>
        <p:txBody>
          <a:bodyPr wrap="square" rtlCol="0">
            <a:spAutoFit/>
          </a:bodyPr>
          <a:lstStyle/>
          <a:p>
            <a:pPr marL="0" marR="0" lvl="0" indent="0" algn="l" defTabSz="914400" rtl="0" eaLnBrk="1" fontAlgn="auto" latinLnBrk="0" hangingPunct="1">
              <a:lnSpc>
                <a:spcPts val="2000"/>
              </a:lnSpc>
              <a:spcBef>
                <a:spcPts val="0"/>
              </a:spcBef>
              <a:spcAft>
                <a:spcPts val="0"/>
              </a:spcAft>
              <a:buClrTx/>
              <a:buSzTx/>
              <a:buFontTx/>
              <a:buNone/>
              <a:tabLst/>
              <a:defRPr/>
            </a:pPr>
            <a:r>
              <a:rPr kumimoji="0" lang="es-ES_tradnl" sz="2000" b="1" i="0" u="none" strike="noStrike" kern="1200" cap="none" spc="50" normalizeH="0" baseline="0" noProof="0" dirty="0">
                <a:ln>
                  <a:noFill/>
                </a:ln>
                <a:solidFill>
                  <a:prstClr val="black">
                    <a:lumMod val="65000"/>
                    <a:lumOff val="35000"/>
                  </a:prstClr>
                </a:solidFill>
                <a:effectLst/>
                <a:uLnTx/>
                <a:uFillTx/>
                <a:latin typeface="Calibri"/>
                <a:ea typeface="+mn-ea"/>
                <a:cs typeface="+mn-cs"/>
              </a:rPr>
              <a:t>Modernización del Acuerdo de Libre Comercio CHILE – COREA DEL SUR</a:t>
            </a:r>
          </a:p>
          <a:p>
            <a:pPr marL="0" marR="0" lvl="0" indent="0" algn="l" defTabSz="914400" rtl="0" eaLnBrk="1" fontAlgn="auto" latinLnBrk="0" hangingPunct="1">
              <a:lnSpc>
                <a:spcPts val="2000"/>
              </a:lnSpc>
              <a:spcBef>
                <a:spcPts val="0"/>
              </a:spcBef>
              <a:spcAft>
                <a:spcPts val="0"/>
              </a:spcAft>
              <a:buClrTx/>
              <a:buSzTx/>
              <a:buFontTx/>
              <a:buNone/>
              <a:tabLst/>
              <a:defRPr/>
            </a:pPr>
            <a:r>
              <a:rPr lang="es-CL" dirty="0">
                <a:solidFill>
                  <a:srgbClr val="4BACC6">
                    <a:lumMod val="75000"/>
                  </a:srgbClr>
                </a:solidFill>
                <a:latin typeface="Calibri"/>
              </a:rPr>
              <a:t>PAQUETE DE CIERRE</a:t>
            </a:r>
            <a:endParaRPr kumimoji="0" lang="es-ES_tradnl" sz="1800" b="0" i="0" u="none" strike="noStrike" kern="1200" cap="none" spc="0" normalizeH="0" baseline="0" noProof="0" dirty="0">
              <a:ln>
                <a:noFill/>
              </a:ln>
              <a:solidFill>
                <a:srgbClr val="4BACC6">
                  <a:lumMod val="75000"/>
                </a:srgbClr>
              </a:solidFill>
              <a:effectLst/>
              <a:uLnTx/>
              <a:uFillTx/>
              <a:latin typeface="Calibri"/>
              <a:ea typeface="+mn-ea"/>
              <a:cs typeface="+mn-cs"/>
            </a:endParaRPr>
          </a:p>
        </p:txBody>
      </p:sp>
      <p:pic>
        <p:nvPicPr>
          <p:cNvPr id="14" name="Imagen 13">
            <a:extLst>
              <a:ext uri="{FF2B5EF4-FFF2-40B4-BE49-F238E27FC236}">
                <a16:creationId xmlns:a16="http://schemas.microsoft.com/office/drawing/2014/main" id="{A4B86DE9-B693-4F6A-A10F-D667DC557FDF}"/>
              </a:ext>
            </a:extLst>
          </p:cNvPr>
          <p:cNvPicPr>
            <a:picLocks noChangeAspect="1"/>
          </p:cNvPicPr>
          <p:nvPr/>
        </p:nvPicPr>
        <p:blipFill>
          <a:blip r:embed="rId3"/>
          <a:stretch>
            <a:fillRect/>
          </a:stretch>
        </p:blipFill>
        <p:spPr>
          <a:xfrm>
            <a:off x="288069" y="0"/>
            <a:ext cx="2133785" cy="91448"/>
          </a:xfrm>
          <a:prstGeom prst="rect">
            <a:avLst/>
          </a:prstGeom>
        </p:spPr>
      </p:pic>
      <p:pic>
        <p:nvPicPr>
          <p:cNvPr id="15" name="Gráfico 14">
            <a:extLst>
              <a:ext uri="{FF2B5EF4-FFF2-40B4-BE49-F238E27FC236}">
                <a16:creationId xmlns:a16="http://schemas.microsoft.com/office/drawing/2014/main" id="{1729DDC0-88F2-492D-87E3-796B6326DC5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380312" y="5517232"/>
            <a:ext cx="2150812" cy="1532047"/>
          </a:xfrm>
          <a:prstGeom prst="rect">
            <a:avLst/>
          </a:prstGeom>
        </p:spPr>
      </p:pic>
    </p:spTree>
    <p:extLst>
      <p:ext uri="{BB962C8B-B14F-4D97-AF65-F5344CB8AC3E}">
        <p14:creationId xmlns:p14="http://schemas.microsoft.com/office/powerpoint/2010/main" val="1280424209"/>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Un conjunto de letras negras en un fondo blanco&#10;&#10;Descripción generada automáticamente con confianza baja">
            <a:extLst>
              <a:ext uri="{FF2B5EF4-FFF2-40B4-BE49-F238E27FC236}">
                <a16:creationId xmlns:a16="http://schemas.microsoft.com/office/drawing/2014/main" id="{6E245202-D605-764E-8FC5-7BF63A99BF7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9951"/>
          <a:stretch/>
        </p:blipFill>
        <p:spPr>
          <a:xfrm>
            <a:off x="-178459" y="964887"/>
            <a:ext cx="9334073" cy="5922288"/>
          </a:xfrm>
          <a:prstGeom prst="rect">
            <a:avLst/>
          </a:prstGeom>
        </p:spPr>
      </p:pic>
      <p:sp>
        <p:nvSpPr>
          <p:cNvPr id="15" name="Rectángulo 14">
            <a:extLst>
              <a:ext uri="{FF2B5EF4-FFF2-40B4-BE49-F238E27FC236}">
                <a16:creationId xmlns:a16="http://schemas.microsoft.com/office/drawing/2014/main" id="{505F12C7-DB6F-4481-BEDB-044452CD3885}"/>
              </a:ext>
            </a:extLst>
          </p:cNvPr>
          <p:cNvSpPr/>
          <p:nvPr/>
        </p:nvSpPr>
        <p:spPr>
          <a:xfrm>
            <a:off x="-245748" y="974826"/>
            <a:ext cx="9433047" cy="5922288"/>
          </a:xfrm>
          <a:prstGeom prst="rect">
            <a:avLst/>
          </a:prstGeom>
          <a:solidFill>
            <a:srgbClr val="20345F">
              <a:alpha val="7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sp>
        <p:nvSpPr>
          <p:cNvPr id="2" name="Rectángulo 1"/>
          <p:cNvSpPr/>
          <p:nvPr/>
        </p:nvSpPr>
        <p:spPr>
          <a:xfrm>
            <a:off x="571123" y="1844824"/>
            <a:ext cx="7882799" cy="4154984"/>
          </a:xfrm>
          <a:prstGeom prst="rect">
            <a:avLst/>
          </a:prstGeom>
        </p:spPr>
        <p:txBody>
          <a:bodyPr wrap="square">
            <a:spAutoFit/>
          </a:bodyPr>
          <a:lstStyle/>
          <a:p>
            <a:pPr fontAlgn="base">
              <a:spcBef>
                <a:spcPct val="0"/>
              </a:spcBef>
              <a:spcAft>
                <a:spcPct val="0"/>
              </a:spcAft>
              <a:defRPr/>
            </a:pPr>
            <a:r>
              <a:rPr lang="es-CL" sz="1400" b="1" dirty="0">
                <a:solidFill>
                  <a:srgbClr val="FC8E4A"/>
                </a:solidFill>
              </a:rPr>
              <a:t>Resultados Reunión </a:t>
            </a:r>
            <a:r>
              <a:rPr lang="es-CL" sz="1400" b="1" dirty="0" err="1">
                <a:solidFill>
                  <a:srgbClr val="FC8E4A"/>
                </a:solidFill>
              </a:rPr>
              <a:t>Intersesional</a:t>
            </a:r>
            <a:r>
              <a:rPr lang="es-CL" sz="1400" b="1" dirty="0">
                <a:solidFill>
                  <a:srgbClr val="FC8E4A"/>
                </a:solidFill>
              </a:rPr>
              <a:t> – Noviembre 2024:</a:t>
            </a:r>
          </a:p>
          <a:p>
            <a:pPr fontAlgn="base">
              <a:spcBef>
                <a:spcPct val="0"/>
              </a:spcBef>
              <a:spcAft>
                <a:spcPct val="0"/>
              </a:spcAft>
              <a:defRPr/>
            </a:pPr>
            <a:endParaRPr lang="es-CL" sz="1200" b="1" dirty="0">
              <a:solidFill>
                <a:srgbClr val="FC8E4A"/>
              </a:solidFill>
            </a:endParaRPr>
          </a:p>
          <a:p>
            <a:pPr fontAlgn="base">
              <a:spcBef>
                <a:spcPct val="0"/>
              </a:spcBef>
              <a:spcAft>
                <a:spcPct val="0"/>
              </a:spcAft>
              <a:defRPr/>
            </a:pPr>
            <a:endParaRPr lang="es-CL" sz="1400" b="1" dirty="0">
              <a:solidFill>
                <a:srgbClr val="FC8E4A"/>
              </a:solidFill>
            </a:endParaRPr>
          </a:p>
          <a:p>
            <a:pPr marL="171450" indent="-171450" fontAlgn="base">
              <a:spcBef>
                <a:spcPct val="0"/>
              </a:spcBef>
              <a:spcAft>
                <a:spcPct val="0"/>
              </a:spcAft>
              <a:buFont typeface="Arial" panose="020B0604020202020204" pitchFamily="34" charset="0"/>
              <a:buChar char="•"/>
              <a:defRPr/>
            </a:pPr>
            <a:r>
              <a:rPr lang="es-CL" sz="1400" dirty="0">
                <a:solidFill>
                  <a:schemeClr val="bg1"/>
                </a:solidFill>
                <a:cs typeface="Arial" charset="0"/>
              </a:rPr>
              <a:t>Corea mejoró su oferta de Acceso a Mercados pasando </a:t>
            </a:r>
            <a:r>
              <a:rPr lang="es-CL" sz="1400">
                <a:solidFill>
                  <a:schemeClr val="bg1"/>
                </a:solidFill>
                <a:cs typeface="Arial" charset="0"/>
              </a:rPr>
              <a:t>de 89 a 107 </a:t>
            </a:r>
            <a:r>
              <a:rPr lang="es-CL" sz="1400" dirty="0">
                <a:solidFill>
                  <a:schemeClr val="bg1"/>
                </a:solidFill>
                <a:cs typeface="Arial" charset="0"/>
              </a:rPr>
              <a:t>productos, respecto de la oferta previa.</a:t>
            </a:r>
          </a:p>
          <a:p>
            <a:pPr marL="171450" indent="-171450" fontAlgn="base">
              <a:spcBef>
                <a:spcPct val="0"/>
              </a:spcBef>
              <a:spcAft>
                <a:spcPct val="0"/>
              </a:spcAft>
              <a:buFont typeface="Arial" panose="020B0604020202020204" pitchFamily="34" charset="0"/>
              <a:buChar char="•"/>
              <a:defRPr/>
            </a:pPr>
            <a:endParaRPr lang="es-CL" sz="1400" dirty="0">
              <a:solidFill>
                <a:schemeClr val="bg1"/>
              </a:solidFill>
              <a:cs typeface="Arial" charset="0"/>
            </a:endParaRPr>
          </a:p>
          <a:p>
            <a:pPr marL="171450" indent="-171450" fontAlgn="base">
              <a:spcBef>
                <a:spcPct val="0"/>
              </a:spcBef>
              <a:spcAft>
                <a:spcPct val="0"/>
              </a:spcAft>
              <a:buFont typeface="Arial" panose="020B0604020202020204" pitchFamily="34" charset="0"/>
              <a:buChar char="•"/>
              <a:defRPr/>
            </a:pPr>
            <a:r>
              <a:rPr lang="es-CL" sz="1400" dirty="0">
                <a:solidFill>
                  <a:schemeClr val="bg1"/>
                </a:solidFill>
                <a:cs typeface="Arial" charset="0"/>
              </a:rPr>
              <a:t>Sin embargo, no hubo avances respecto de otorgar concesiones dentro de los 15 productos esenciales, manteniéndose la oferta de 7 de los 15 productos.</a:t>
            </a:r>
          </a:p>
          <a:p>
            <a:pPr marL="171450" indent="-171450" fontAlgn="base">
              <a:spcBef>
                <a:spcPct val="0"/>
              </a:spcBef>
              <a:spcAft>
                <a:spcPct val="0"/>
              </a:spcAft>
              <a:buFont typeface="Arial" panose="020B0604020202020204" pitchFamily="34" charset="0"/>
              <a:buChar char="•"/>
              <a:defRPr/>
            </a:pPr>
            <a:endParaRPr lang="es-CL" sz="1400" dirty="0">
              <a:solidFill>
                <a:schemeClr val="bg1"/>
              </a:solidFill>
              <a:cs typeface="Arial" charset="0"/>
            </a:endParaRPr>
          </a:p>
          <a:p>
            <a:pPr marL="171450" indent="-171450" fontAlgn="base">
              <a:spcBef>
                <a:spcPct val="0"/>
              </a:spcBef>
              <a:spcAft>
                <a:spcPct val="0"/>
              </a:spcAft>
              <a:buFont typeface="Arial" panose="020B0604020202020204" pitchFamily="34" charset="0"/>
              <a:buChar char="•"/>
              <a:defRPr/>
            </a:pPr>
            <a:r>
              <a:rPr lang="es-CL" sz="1400" dirty="0">
                <a:solidFill>
                  <a:schemeClr val="bg1"/>
                </a:solidFill>
                <a:cs typeface="Arial" charset="0"/>
              </a:rPr>
              <a:t>Corea fue claro en señalar que es políticamente imposible para ellos considerar los 15 productos dentro de la oferta, mientras que para Chile sería imposible aceptar un paquete de cierre que no contenga los 15 productos.</a:t>
            </a:r>
          </a:p>
          <a:p>
            <a:pPr marL="171450" indent="-171450" fontAlgn="base">
              <a:spcBef>
                <a:spcPct val="0"/>
              </a:spcBef>
              <a:spcAft>
                <a:spcPct val="0"/>
              </a:spcAft>
              <a:buFont typeface="Arial" panose="020B0604020202020204" pitchFamily="34" charset="0"/>
              <a:buChar char="•"/>
              <a:defRPr/>
            </a:pPr>
            <a:endParaRPr lang="es-CL" sz="1400" dirty="0">
              <a:solidFill>
                <a:schemeClr val="bg1"/>
              </a:solidFill>
              <a:cs typeface="Arial" charset="0"/>
            </a:endParaRPr>
          </a:p>
          <a:p>
            <a:pPr marL="171450" indent="-171450" fontAlgn="base">
              <a:spcBef>
                <a:spcPct val="0"/>
              </a:spcBef>
              <a:spcAft>
                <a:spcPct val="0"/>
              </a:spcAft>
              <a:buFont typeface="Arial" panose="020B0604020202020204" pitchFamily="34" charset="0"/>
              <a:buChar char="•"/>
              <a:defRPr/>
            </a:pPr>
            <a:r>
              <a:rPr lang="es-CL" sz="1400" dirty="0">
                <a:solidFill>
                  <a:schemeClr val="bg1"/>
                </a:solidFill>
                <a:cs typeface="Arial" charset="0"/>
              </a:rPr>
              <a:t>Durante la reunión se revisó el interés de Corea por tener un capítulo de cooperación que incluya energía y materias primas y otro anexo relativo a Cadenas Globales, siendo lo ofrecido por Chile insatisfactorio para Corea.</a:t>
            </a:r>
          </a:p>
          <a:p>
            <a:pPr marL="171450" indent="-171450" fontAlgn="base">
              <a:spcBef>
                <a:spcPct val="0"/>
              </a:spcBef>
              <a:spcAft>
                <a:spcPct val="0"/>
              </a:spcAft>
              <a:buFont typeface="Arial" panose="020B0604020202020204" pitchFamily="34" charset="0"/>
              <a:buChar char="•"/>
              <a:defRPr/>
            </a:pPr>
            <a:endParaRPr lang="es-CL" sz="1400" dirty="0">
              <a:solidFill>
                <a:schemeClr val="bg1"/>
              </a:solidFill>
              <a:cs typeface="Arial" charset="0"/>
            </a:endParaRPr>
          </a:p>
          <a:p>
            <a:pPr marL="171450" indent="-171450" fontAlgn="base">
              <a:spcBef>
                <a:spcPct val="0"/>
              </a:spcBef>
              <a:spcAft>
                <a:spcPct val="0"/>
              </a:spcAft>
              <a:buFont typeface="Arial" panose="020B0604020202020204" pitchFamily="34" charset="0"/>
              <a:buChar char="•"/>
              <a:defRPr/>
            </a:pPr>
            <a:r>
              <a:rPr lang="es-CL" sz="1400" dirty="0">
                <a:solidFill>
                  <a:schemeClr val="bg1"/>
                </a:solidFill>
                <a:cs typeface="Arial" charset="0"/>
              </a:rPr>
              <a:t>Ellos esperan que les demos mayores concesiones en materia de energía y materias primas pero sin estar dispuestos a darnos los 15 productos prioritarios.</a:t>
            </a:r>
            <a:endParaRPr lang="es-CL" sz="1400" dirty="0">
              <a:solidFill>
                <a:schemeClr val="accent1">
                  <a:lumMod val="75000"/>
                </a:schemeClr>
              </a:solidFill>
            </a:endParaRPr>
          </a:p>
        </p:txBody>
      </p:sp>
      <p:sp>
        <p:nvSpPr>
          <p:cNvPr id="11" name="CuadroTexto 10">
            <a:extLst>
              <a:ext uri="{FF2B5EF4-FFF2-40B4-BE49-F238E27FC236}">
                <a16:creationId xmlns:a16="http://schemas.microsoft.com/office/drawing/2014/main" id="{27C1B11F-F21F-4A2C-85BA-D2F10AEF85A9}"/>
              </a:ext>
            </a:extLst>
          </p:cNvPr>
          <p:cNvSpPr txBox="1"/>
          <p:nvPr/>
        </p:nvSpPr>
        <p:spPr>
          <a:xfrm>
            <a:off x="216876" y="230490"/>
            <a:ext cx="8171548" cy="605294"/>
          </a:xfrm>
          <a:prstGeom prst="rect">
            <a:avLst/>
          </a:prstGeom>
          <a:noFill/>
          <a:effectLst/>
        </p:spPr>
        <p:txBody>
          <a:bodyPr wrap="square" rtlCol="0">
            <a:spAutoFit/>
          </a:bodyPr>
          <a:lstStyle/>
          <a:p>
            <a:pPr>
              <a:lnSpc>
                <a:spcPts val="2000"/>
              </a:lnSpc>
            </a:pPr>
            <a:r>
              <a:rPr lang="es-ES_tradnl" sz="2000" b="1" spc="50" dirty="0">
                <a:solidFill>
                  <a:schemeClr val="tx1">
                    <a:lumMod val="65000"/>
                    <a:lumOff val="35000"/>
                  </a:schemeClr>
                </a:solidFill>
              </a:rPr>
              <a:t>Modernización del Acuerdo de Libre Comercio CHILE – COREA DEL SUR</a:t>
            </a:r>
          </a:p>
          <a:p>
            <a:pPr>
              <a:lnSpc>
                <a:spcPts val="2000"/>
              </a:lnSpc>
            </a:pPr>
            <a:r>
              <a:rPr lang="es-CL" dirty="0">
                <a:solidFill>
                  <a:schemeClr val="accent5">
                    <a:lumMod val="75000"/>
                  </a:schemeClr>
                </a:solidFill>
              </a:rPr>
              <a:t>DONDE ESTAMOS</a:t>
            </a:r>
            <a:endParaRPr lang="es-ES_tradnl" dirty="0">
              <a:solidFill>
                <a:schemeClr val="accent5">
                  <a:lumMod val="75000"/>
                </a:schemeClr>
              </a:solidFill>
            </a:endParaRPr>
          </a:p>
        </p:txBody>
      </p:sp>
      <p:pic>
        <p:nvPicPr>
          <p:cNvPr id="13" name="Imagen 12">
            <a:extLst>
              <a:ext uri="{FF2B5EF4-FFF2-40B4-BE49-F238E27FC236}">
                <a16:creationId xmlns:a16="http://schemas.microsoft.com/office/drawing/2014/main" id="{C0259199-8C54-410B-80F9-600A26696192}"/>
              </a:ext>
            </a:extLst>
          </p:cNvPr>
          <p:cNvPicPr>
            <a:picLocks noChangeAspect="1"/>
          </p:cNvPicPr>
          <p:nvPr/>
        </p:nvPicPr>
        <p:blipFill>
          <a:blip r:embed="rId3"/>
          <a:stretch>
            <a:fillRect/>
          </a:stretch>
        </p:blipFill>
        <p:spPr>
          <a:xfrm>
            <a:off x="288069" y="0"/>
            <a:ext cx="2133785" cy="91448"/>
          </a:xfrm>
          <a:prstGeom prst="rect">
            <a:avLst/>
          </a:prstGeom>
        </p:spPr>
      </p:pic>
      <p:pic>
        <p:nvPicPr>
          <p:cNvPr id="14" name="Gráfico 13">
            <a:extLst>
              <a:ext uri="{FF2B5EF4-FFF2-40B4-BE49-F238E27FC236}">
                <a16:creationId xmlns:a16="http://schemas.microsoft.com/office/drawing/2014/main" id="{E5D86E0E-9302-47B4-B16C-8FB576265F7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380312" y="5517232"/>
            <a:ext cx="2150812" cy="1532047"/>
          </a:xfrm>
          <a:prstGeom prst="rect">
            <a:avLst/>
          </a:prstGeom>
        </p:spPr>
      </p:pic>
    </p:spTree>
    <p:extLst>
      <p:ext uri="{BB962C8B-B14F-4D97-AF65-F5344CB8AC3E}">
        <p14:creationId xmlns:p14="http://schemas.microsoft.com/office/powerpoint/2010/main" val="3804257787"/>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Un hombre con los brazos abiertos&#10;&#10;Descripción generada automáticamente con confianza media">
            <a:extLst>
              <a:ext uri="{FF2B5EF4-FFF2-40B4-BE49-F238E27FC236}">
                <a16:creationId xmlns:a16="http://schemas.microsoft.com/office/drawing/2014/main" id="{8DE1B5A7-E3E8-26FF-0443-7154BFA31A5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69" y="-99392"/>
            <a:ext cx="10436088" cy="6957392"/>
          </a:xfrm>
          <a:prstGeom prst="rect">
            <a:avLst/>
          </a:prstGeom>
        </p:spPr>
      </p:pic>
      <p:sp>
        <p:nvSpPr>
          <p:cNvPr id="13" name="CuadroTexto 12">
            <a:extLst>
              <a:ext uri="{FF2B5EF4-FFF2-40B4-BE49-F238E27FC236}">
                <a16:creationId xmlns:a16="http://schemas.microsoft.com/office/drawing/2014/main" id="{B39A97CE-DAE7-4FD0-B0B4-9C0105F2FDDF}"/>
              </a:ext>
            </a:extLst>
          </p:cNvPr>
          <p:cNvSpPr txBox="1"/>
          <p:nvPr/>
        </p:nvSpPr>
        <p:spPr>
          <a:xfrm>
            <a:off x="216876" y="230490"/>
            <a:ext cx="8171548" cy="605294"/>
          </a:xfrm>
          <a:prstGeom prst="rect">
            <a:avLst/>
          </a:prstGeom>
          <a:noFill/>
          <a:effectLst/>
        </p:spPr>
        <p:txBody>
          <a:bodyPr wrap="square" rtlCol="0">
            <a:spAutoFit/>
          </a:bodyPr>
          <a:lstStyle/>
          <a:p>
            <a:pPr>
              <a:lnSpc>
                <a:spcPts val="2000"/>
              </a:lnSpc>
            </a:pPr>
            <a:r>
              <a:rPr lang="es-ES_tradnl" sz="2000" b="1" spc="50" dirty="0">
                <a:solidFill>
                  <a:schemeClr val="bg1"/>
                </a:solidFill>
              </a:rPr>
              <a:t>Modernización del Acuerdo de Libre Comercio CHILE – COREA DEL SUR</a:t>
            </a:r>
          </a:p>
          <a:p>
            <a:pPr>
              <a:lnSpc>
                <a:spcPts val="2000"/>
              </a:lnSpc>
            </a:pPr>
            <a:r>
              <a:rPr lang="es-CL" dirty="0">
                <a:solidFill>
                  <a:schemeClr val="accent5">
                    <a:lumMod val="75000"/>
                  </a:schemeClr>
                </a:solidFill>
              </a:rPr>
              <a:t>PRÓXIMOS TEMAS</a:t>
            </a:r>
            <a:endParaRPr lang="es-ES_tradnl" dirty="0">
              <a:solidFill>
                <a:schemeClr val="accent5">
                  <a:lumMod val="75000"/>
                </a:schemeClr>
              </a:solidFill>
            </a:endParaRPr>
          </a:p>
        </p:txBody>
      </p:sp>
      <p:pic>
        <p:nvPicPr>
          <p:cNvPr id="14" name="Imagen 13">
            <a:extLst>
              <a:ext uri="{FF2B5EF4-FFF2-40B4-BE49-F238E27FC236}">
                <a16:creationId xmlns:a16="http://schemas.microsoft.com/office/drawing/2014/main" id="{F5826141-6636-47A9-B921-9B1186984F69}"/>
              </a:ext>
            </a:extLst>
          </p:cNvPr>
          <p:cNvPicPr>
            <a:picLocks noChangeAspect="1"/>
          </p:cNvPicPr>
          <p:nvPr/>
        </p:nvPicPr>
        <p:blipFill>
          <a:blip r:embed="rId3"/>
          <a:stretch>
            <a:fillRect/>
          </a:stretch>
        </p:blipFill>
        <p:spPr>
          <a:xfrm>
            <a:off x="288069" y="0"/>
            <a:ext cx="2133785" cy="91448"/>
          </a:xfrm>
          <a:prstGeom prst="rect">
            <a:avLst/>
          </a:prstGeom>
        </p:spPr>
      </p:pic>
      <p:pic>
        <p:nvPicPr>
          <p:cNvPr id="15" name="Gráfico 14">
            <a:extLst>
              <a:ext uri="{FF2B5EF4-FFF2-40B4-BE49-F238E27FC236}">
                <a16:creationId xmlns:a16="http://schemas.microsoft.com/office/drawing/2014/main" id="{B6AE684E-E19F-4373-B76C-390A0BF7709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380312" y="5517232"/>
            <a:ext cx="2150812" cy="1532047"/>
          </a:xfrm>
          <a:prstGeom prst="rect">
            <a:avLst/>
          </a:prstGeom>
        </p:spPr>
      </p:pic>
      <p:sp>
        <p:nvSpPr>
          <p:cNvPr id="6" name="Rectángulo 5">
            <a:extLst>
              <a:ext uri="{FF2B5EF4-FFF2-40B4-BE49-F238E27FC236}">
                <a16:creationId xmlns:a16="http://schemas.microsoft.com/office/drawing/2014/main" id="{EB08F181-2409-2F25-B598-C5D805BECE52}"/>
              </a:ext>
            </a:extLst>
          </p:cNvPr>
          <p:cNvSpPr/>
          <p:nvPr/>
        </p:nvSpPr>
        <p:spPr>
          <a:xfrm>
            <a:off x="-108520" y="2060848"/>
            <a:ext cx="9517986" cy="2396143"/>
          </a:xfrm>
          <a:prstGeom prst="rect">
            <a:avLst/>
          </a:prstGeom>
          <a:solidFill>
            <a:srgbClr val="002060">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sp>
        <p:nvSpPr>
          <p:cNvPr id="2" name="Rectángulo 1"/>
          <p:cNvSpPr/>
          <p:nvPr/>
        </p:nvSpPr>
        <p:spPr>
          <a:xfrm>
            <a:off x="184481" y="2415463"/>
            <a:ext cx="8171547" cy="553998"/>
          </a:xfrm>
          <a:prstGeom prst="rect">
            <a:avLst/>
          </a:prstGeom>
          <a:effectLst/>
        </p:spPr>
        <p:txBody>
          <a:bodyPr wrap="square">
            <a:spAutoFit/>
          </a:bodyPr>
          <a:lstStyle/>
          <a:p>
            <a:pPr marL="342900" indent="-342900">
              <a:buClr>
                <a:srgbClr val="31859C"/>
              </a:buClr>
              <a:buFont typeface="Wingdings" panose="05000000000000000000" pitchFamily="2" charset="2"/>
              <a:buChar char="§"/>
            </a:pPr>
            <a:r>
              <a:rPr lang="es-CL" sz="1500" dirty="0">
                <a:solidFill>
                  <a:srgbClr val="F7BF4F"/>
                </a:solidFill>
              </a:rPr>
              <a:t>Próximos pasos: Corea es el que debería hacer una nueva oferta para evaluarla  </a:t>
            </a:r>
          </a:p>
          <a:p>
            <a:pPr marL="342900" indent="-342900">
              <a:buClr>
                <a:srgbClr val="31859C"/>
              </a:buClr>
              <a:buFont typeface="Wingdings" panose="05000000000000000000" pitchFamily="2" charset="2"/>
              <a:buChar char="§"/>
            </a:pPr>
            <a:endParaRPr lang="es-CL" sz="1500" dirty="0">
              <a:solidFill>
                <a:srgbClr val="F7BF4F"/>
              </a:solidFill>
            </a:endParaRPr>
          </a:p>
        </p:txBody>
      </p:sp>
    </p:spTree>
    <p:extLst>
      <p:ext uri="{BB962C8B-B14F-4D97-AF65-F5344CB8AC3E}">
        <p14:creationId xmlns:p14="http://schemas.microsoft.com/office/powerpoint/2010/main" val="1795585968"/>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Calendario&#10;&#10;Descripción generada automáticamente">
            <a:extLst>
              <a:ext uri="{FF2B5EF4-FFF2-40B4-BE49-F238E27FC236}">
                <a16:creationId xmlns:a16="http://schemas.microsoft.com/office/drawing/2014/main" id="{6DD465A8-EB62-8EF4-C844-E6963DBC552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4584" y="-838874"/>
            <a:ext cx="12025336" cy="7696874"/>
          </a:xfrm>
          <a:prstGeom prst="rect">
            <a:avLst/>
          </a:prstGeom>
        </p:spPr>
      </p:pic>
      <p:sp>
        <p:nvSpPr>
          <p:cNvPr id="23" name="CuadroTexto 22">
            <a:extLst>
              <a:ext uri="{FF2B5EF4-FFF2-40B4-BE49-F238E27FC236}">
                <a16:creationId xmlns:a16="http://schemas.microsoft.com/office/drawing/2014/main" id="{E1645339-721E-4E5A-92D4-2CD426BADB6F}"/>
              </a:ext>
            </a:extLst>
          </p:cNvPr>
          <p:cNvSpPr txBox="1"/>
          <p:nvPr/>
        </p:nvSpPr>
        <p:spPr>
          <a:xfrm>
            <a:off x="1806912" y="5584494"/>
            <a:ext cx="5530176" cy="566309"/>
          </a:xfrm>
          <a:prstGeom prst="rect">
            <a:avLst/>
          </a:prstGeom>
          <a:noFill/>
        </p:spPr>
        <p:txBody>
          <a:bodyPr wrap="square" rtlCol="0">
            <a:spAutoFit/>
          </a:bodyPr>
          <a:lstStyle/>
          <a:p>
            <a:pPr algn="ctr">
              <a:spcBef>
                <a:spcPct val="20000"/>
              </a:spcBef>
            </a:pPr>
            <a:r>
              <a:rPr lang="es-CL" sz="1400" b="1" dirty="0">
                <a:solidFill>
                  <a:srgbClr val="F7BF4F"/>
                </a:solidFill>
              </a:rPr>
              <a:t>www.subrei.gob.cl</a:t>
            </a:r>
          </a:p>
          <a:p>
            <a:pPr algn="ctr">
              <a:spcBef>
                <a:spcPct val="20000"/>
              </a:spcBef>
            </a:pPr>
            <a:r>
              <a:rPr lang="es-CL" sz="1400" b="1" dirty="0">
                <a:solidFill>
                  <a:srgbClr val="F7BF4F"/>
                </a:solidFill>
              </a:rPr>
              <a:t>@</a:t>
            </a:r>
            <a:r>
              <a:rPr lang="es-CL" sz="1400" b="1" dirty="0" err="1">
                <a:solidFill>
                  <a:srgbClr val="F7BF4F"/>
                </a:solidFill>
              </a:rPr>
              <a:t>subrei_chile</a:t>
            </a:r>
            <a:endParaRPr lang="es-CL" sz="1400" b="1" dirty="0">
              <a:solidFill>
                <a:srgbClr val="F7BF4F"/>
              </a:solidFill>
            </a:endParaRPr>
          </a:p>
        </p:txBody>
      </p:sp>
      <p:pic>
        <p:nvPicPr>
          <p:cNvPr id="26" name="Imagen 25">
            <a:extLst>
              <a:ext uri="{FF2B5EF4-FFF2-40B4-BE49-F238E27FC236}">
                <a16:creationId xmlns:a16="http://schemas.microsoft.com/office/drawing/2014/main" id="{85A64582-9312-49E7-A048-791B1404D3E1}"/>
              </a:ext>
            </a:extLst>
          </p:cNvPr>
          <p:cNvPicPr>
            <a:picLocks noChangeAspect="1"/>
          </p:cNvPicPr>
          <p:nvPr/>
        </p:nvPicPr>
        <p:blipFill>
          <a:blip r:embed="rId3"/>
          <a:stretch>
            <a:fillRect/>
          </a:stretch>
        </p:blipFill>
        <p:spPr>
          <a:xfrm>
            <a:off x="467544" y="0"/>
            <a:ext cx="2133785" cy="91448"/>
          </a:xfrm>
          <a:prstGeom prst="rect">
            <a:avLst/>
          </a:prstGeom>
        </p:spPr>
      </p:pic>
      <p:pic>
        <p:nvPicPr>
          <p:cNvPr id="32" name="Gráfico 31">
            <a:extLst>
              <a:ext uri="{FF2B5EF4-FFF2-40B4-BE49-F238E27FC236}">
                <a16:creationId xmlns:a16="http://schemas.microsoft.com/office/drawing/2014/main" id="{DE0E93A8-4213-41F6-8596-FB2344D6FC3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042753" y="5199703"/>
            <a:ext cx="2712807" cy="1932362"/>
          </a:xfrm>
          <a:prstGeom prst="rect">
            <a:avLst/>
          </a:prstGeom>
        </p:spPr>
      </p:pic>
    </p:spTree>
    <p:extLst>
      <p:ext uri="{BB962C8B-B14F-4D97-AF65-F5344CB8AC3E}">
        <p14:creationId xmlns:p14="http://schemas.microsoft.com/office/powerpoint/2010/main" val="119140843"/>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CA56BDEE9535A4699B96028CF145B80" ma:contentTypeVersion="12" ma:contentTypeDescription="Create a new document." ma:contentTypeScope="" ma:versionID="7749f87a39ce72a699aa140b1415e72f">
  <xsd:schema xmlns:xsd="http://www.w3.org/2001/XMLSchema" xmlns:xs="http://www.w3.org/2001/XMLSchema" xmlns:p="http://schemas.microsoft.com/office/2006/metadata/properties" xmlns:ns3="197efb0f-aea1-4c47-a7a7-da59979255ae" xmlns:ns4="1955671b-2ac3-4531-b7ae-c6248d0c93c1" targetNamespace="http://schemas.microsoft.com/office/2006/metadata/properties" ma:root="true" ma:fieldsID="9f883a9d75f4f4b1dac9b7056d6af46e" ns3:_="" ns4:_="">
    <xsd:import namespace="197efb0f-aea1-4c47-a7a7-da59979255ae"/>
    <xsd:import namespace="1955671b-2ac3-4531-b7ae-c6248d0c93c1"/>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97efb0f-aea1-4c47-a7a7-da59979255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955671b-2ac3-4531-b7ae-c6248d0c93c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A7D85B9-D73A-4365-904F-F844E17DEA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97efb0f-aea1-4c47-a7a7-da59979255ae"/>
    <ds:schemaRef ds:uri="1955671b-2ac3-4531-b7ae-c6248d0c93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E1B83AF-36C1-4D37-B486-F0B5718CB08C}">
  <ds:schemaRefs>
    <ds:schemaRef ds:uri="http://purl.org/dc/terms/"/>
    <ds:schemaRef ds:uri="1955671b-2ac3-4531-b7ae-c6248d0c93c1"/>
    <ds:schemaRef ds:uri="http://www.w3.org/XML/1998/namespace"/>
    <ds:schemaRef ds:uri="197efb0f-aea1-4c47-a7a7-da59979255ae"/>
    <ds:schemaRef ds:uri="http://purl.org/dc/dcmitype/"/>
    <ds:schemaRef ds:uri="http://purl.org/dc/elements/1.1/"/>
    <ds:schemaRef ds:uri="http://schemas.openxmlformats.org/package/2006/metadata/core-properties"/>
    <ds:schemaRef ds:uri="http://schemas.microsoft.com/office/2006/metadata/properties"/>
    <ds:schemaRef ds:uri="http://schemas.microsoft.com/office/2006/documentManagement/types"/>
    <ds:schemaRef ds:uri="http://schemas.microsoft.com/office/infopath/2007/PartnerControls"/>
  </ds:schemaRefs>
</ds:datastoreItem>
</file>

<file path=customXml/itemProps3.xml><?xml version="1.0" encoding="utf-8"?>
<ds:datastoreItem xmlns:ds="http://schemas.openxmlformats.org/officeDocument/2006/customXml" ds:itemID="{90F1E5D8-3789-48D9-BE18-7BF75567B78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28140</TotalTime>
  <Words>454</Words>
  <Application>Microsoft Office PowerPoint</Application>
  <PresentationFormat>Presentación en pantalla (4:3)</PresentationFormat>
  <Paragraphs>52</Paragraphs>
  <Slides>6</Slides>
  <Notes>1</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6</vt:i4>
      </vt:variant>
    </vt:vector>
  </HeadingPairs>
  <TitlesOfParts>
    <vt:vector size="10" baseType="lpstr">
      <vt:lpstr>Arial</vt:lpstr>
      <vt:lpstr>Calibri</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Datos económicos</dc:title>
  <dc:creator>NELSON MANUEL PAREDES</dc:creator>
  <cp:lastModifiedBy>MACARENA CAMARA RIOSECO</cp:lastModifiedBy>
  <cp:revision>1907</cp:revision>
  <cp:lastPrinted>2024-03-07T20:16:01Z</cp:lastPrinted>
  <dcterms:created xsi:type="dcterms:W3CDTF">2013-05-15T18:55:16Z</dcterms:created>
  <dcterms:modified xsi:type="dcterms:W3CDTF">2024-12-10T17:52:06Z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0x0101003CA56BDEE9535A4699B96028CF145B80</vt:lpwstr>
  </property>
</Properties>
</file>